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70" r:id="rId7"/>
    <p:sldId id="262" r:id="rId8"/>
    <p:sldId id="264" r:id="rId9"/>
    <p:sldId id="267" r:id="rId10"/>
    <p:sldId id="271" r:id="rId11"/>
    <p:sldId id="265" r:id="rId12"/>
    <p:sldId id="268" r:id="rId13"/>
    <p:sldId id="269" r:id="rId14"/>
    <p:sldId id="263" r:id="rId15"/>
    <p:sldId id="272" r:id="rId16"/>
    <p:sldId id="273" r:id="rId17"/>
    <p:sldId id="274"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564"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CBB5-4C48-6643-3624-E6BA7C7B19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C3DD69-4C27-4C3B-EDA2-1DA0880772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95F871-A60A-C7E6-E4EB-7910CD2F527F}"/>
              </a:ext>
            </a:extLst>
          </p:cNvPr>
          <p:cNvSpPr>
            <a:spLocks noGrp="1"/>
          </p:cNvSpPr>
          <p:nvPr>
            <p:ph type="dt" sz="half" idx="10"/>
          </p:nvPr>
        </p:nvSpPr>
        <p:spPr/>
        <p:txBody>
          <a:bodyPr/>
          <a:lstStyle/>
          <a:p>
            <a:fld id="{3A10556A-722C-49B3-A579-542CB2585023}" type="datetimeFigureOut">
              <a:rPr lang="en-US" smtClean="0"/>
              <a:t>5/1/2024</a:t>
            </a:fld>
            <a:endParaRPr lang="en-US"/>
          </a:p>
        </p:txBody>
      </p:sp>
      <p:sp>
        <p:nvSpPr>
          <p:cNvPr id="5" name="Footer Placeholder 4">
            <a:extLst>
              <a:ext uri="{FF2B5EF4-FFF2-40B4-BE49-F238E27FC236}">
                <a16:creationId xmlns:a16="http://schemas.microsoft.com/office/drawing/2014/main" id="{FC2003B7-40A3-B2D4-AE22-21923B760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33473-9E7D-109E-98F7-6E769B24880A}"/>
              </a:ext>
            </a:extLst>
          </p:cNvPr>
          <p:cNvSpPr>
            <a:spLocks noGrp="1"/>
          </p:cNvSpPr>
          <p:nvPr>
            <p:ph type="sldNum" sz="quarter" idx="12"/>
          </p:nvPr>
        </p:nvSpPr>
        <p:spPr/>
        <p:txBody>
          <a:bodyPr/>
          <a:lstStyle/>
          <a:p>
            <a:fld id="{455B0818-F619-40D6-8025-905D407D1C9B}" type="slidenum">
              <a:rPr lang="en-US" smtClean="0"/>
              <a:t>‹#›</a:t>
            </a:fld>
            <a:endParaRPr lang="en-US"/>
          </a:p>
        </p:txBody>
      </p:sp>
    </p:spTree>
    <p:extLst>
      <p:ext uri="{BB962C8B-B14F-4D97-AF65-F5344CB8AC3E}">
        <p14:creationId xmlns:p14="http://schemas.microsoft.com/office/powerpoint/2010/main" val="384571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BA9D-F50A-DBB5-58A6-232940E19E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84A14A-2E2E-7F0A-847B-F1FB02F016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A0DB4A-9712-8832-79B1-2FF018FE7A67}"/>
              </a:ext>
            </a:extLst>
          </p:cNvPr>
          <p:cNvSpPr>
            <a:spLocks noGrp="1"/>
          </p:cNvSpPr>
          <p:nvPr>
            <p:ph type="dt" sz="half" idx="10"/>
          </p:nvPr>
        </p:nvSpPr>
        <p:spPr/>
        <p:txBody>
          <a:bodyPr/>
          <a:lstStyle/>
          <a:p>
            <a:fld id="{3A10556A-722C-49B3-A579-542CB2585023}" type="datetimeFigureOut">
              <a:rPr lang="en-US" smtClean="0"/>
              <a:t>5/1/2024</a:t>
            </a:fld>
            <a:endParaRPr lang="en-US"/>
          </a:p>
        </p:txBody>
      </p:sp>
      <p:sp>
        <p:nvSpPr>
          <p:cNvPr id="5" name="Footer Placeholder 4">
            <a:extLst>
              <a:ext uri="{FF2B5EF4-FFF2-40B4-BE49-F238E27FC236}">
                <a16:creationId xmlns:a16="http://schemas.microsoft.com/office/drawing/2014/main" id="{F9414625-8815-D4C7-4E63-921F58D71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5E76E-4A6E-670F-6D5E-619D6D4E3CB7}"/>
              </a:ext>
            </a:extLst>
          </p:cNvPr>
          <p:cNvSpPr>
            <a:spLocks noGrp="1"/>
          </p:cNvSpPr>
          <p:nvPr>
            <p:ph type="sldNum" sz="quarter" idx="12"/>
          </p:nvPr>
        </p:nvSpPr>
        <p:spPr/>
        <p:txBody>
          <a:bodyPr/>
          <a:lstStyle/>
          <a:p>
            <a:fld id="{455B0818-F619-40D6-8025-905D407D1C9B}" type="slidenum">
              <a:rPr lang="en-US" smtClean="0"/>
              <a:t>‹#›</a:t>
            </a:fld>
            <a:endParaRPr lang="en-US"/>
          </a:p>
        </p:txBody>
      </p:sp>
    </p:spTree>
    <p:extLst>
      <p:ext uri="{BB962C8B-B14F-4D97-AF65-F5344CB8AC3E}">
        <p14:creationId xmlns:p14="http://schemas.microsoft.com/office/powerpoint/2010/main" val="175838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BD560F-63A4-A553-22FD-C9EDD1E7F7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70CF24-A2B8-6F84-889C-BDF5A04E00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3C4B1-8BBA-CD7F-3F88-64829C56B4DA}"/>
              </a:ext>
            </a:extLst>
          </p:cNvPr>
          <p:cNvSpPr>
            <a:spLocks noGrp="1"/>
          </p:cNvSpPr>
          <p:nvPr>
            <p:ph type="dt" sz="half" idx="10"/>
          </p:nvPr>
        </p:nvSpPr>
        <p:spPr/>
        <p:txBody>
          <a:bodyPr/>
          <a:lstStyle/>
          <a:p>
            <a:fld id="{3A10556A-722C-49B3-A579-542CB2585023}" type="datetimeFigureOut">
              <a:rPr lang="en-US" smtClean="0"/>
              <a:t>5/1/2024</a:t>
            </a:fld>
            <a:endParaRPr lang="en-US"/>
          </a:p>
        </p:txBody>
      </p:sp>
      <p:sp>
        <p:nvSpPr>
          <p:cNvPr id="5" name="Footer Placeholder 4">
            <a:extLst>
              <a:ext uri="{FF2B5EF4-FFF2-40B4-BE49-F238E27FC236}">
                <a16:creationId xmlns:a16="http://schemas.microsoft.com/office/drawing/2014/main" id="{26702533-229F-947D-C99E-0B51C22B5B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8897A-E6C2-5681-8A2B-04605FA4E505}"/>
              </a:ext>
            </a:extLst>
          </p:cNvPr>
          <p:cNvSpPr>
            <a:spLocks noGrp="1"/>
          </p:cNvSpPr>
          <p:nvPr>
            <p:ph type="sldNum" sz="quarter" idx="12"/>
          </p:nvPr>
        </p:nvSpPr>
        <p:spPr/>
        <p:txBody>
          <a:bodyPr/>
          <a:lstStyle/>
          <a:p>
            <a:fld id="{455B0818-F619-40D6-8025-905D407D1C9B}" type="slidenum">
              <a:rPr lang="en-US" smtClean="0"/>
              <a:t>‹#›</a:t>
            </a:fld>
            <a:endParaRPr lang="en-US"/>
          </a:p>
        </p:txBody>
      </p:sp>
    </p:spTree>
    <p:extLst>
      <p:ext uri="{BB962C8B-B14F-4D97-AF65-F5344CB8AC3E}">
        <p14:creationId xmlns:p14="http://schemas.microsoft.com/office/powerpoint/2010/main" val="2922063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3596-DBC4-E94F-86FC-2492148719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C2FF1B-7298-F38A-9694-50FDBDF3D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1A553-DB85-B4D5-BB5C-0BB7AB91A7B7}"/>
              </a:ext>
            </a:extLst>
          </p:cNvPr>
          <p:cNvSpPr>
            <a:spLocks noGrp="1"/>
          </p:cNvSpPr>
          <p:nvPr>
            <p:ph type="dt" sz="half" idx="10"/>
          </p:nvPr>
        </p:nvSpPr>
        <p:spPr/>
        <p:txBody>
          <a:bodyPr/>
          <a:lstStyle/>
          <a:p>
            <a:fld id="{3A10556A-722C-49B3-A579-542CB2585023}" type="datetimeFigureOut">
              <a:rPr lang="en-US" smtClean="0"/>
              <a:t>5/1/2024</a:t>
            </a:fld>
            <a:endParaRPr lang="en-US"/>
          </a:p>
        </p:txBody>
      </p:sp>
      <p:sp>
        <p:nvSpPr>
          <p:cNvPr id="5" name="Footer Placeholder 4">
            <a:extLst>
              <a:ext uri="{FF2B5EF4-FFF2-40B4-BE49-F238E27FC236}">
                <a16:creationId xmlns:a16="http://schemas.microsoft.com/office/drawing/2014/main" id="{095DD153-11C4-DA49-2729-1B8DC05A6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0089E-7B96-F9B3-A2DE-E1B6FDD86676}"/>
              </a:ext>
            </a:extLst>
          </p:cNvPr>
          <p:cNvSpPr>
            <a:spLocks noGrp="1"/>
          </p:cNvSpPr>
          <p:nvPr>
            <p:ph type="sldNum" sz="quarter" idx="12"/>
          </p:nvPr>
        </p:nvSpPr>
        <p:spPr/>
        <p:txBody>
          <a:bodyPr/>
          <a:lstStyle/>
          <a:p>
            <a:fld id="{455B0818-F619-40D6-8025-905D407D1C9B}" type="slidenum">
              <a:rPr lang="en-US" smtClean="0"/>
              <a:t>‹#›</a:t>
            </a:fld>
            <a:endParaRPr lang="en-US"/>
          </a:p>
        </p:txBody>
      </p:sp>
    </p:spTree>
    <p:extLst>
      <p:ext uri="{BB962C8B-B14F-4D97-AF65-F5344CB8AC3E}">
        <p14:creationId xmlns:p14="http://schemas.microsoft.com/office/powerpoint/2010/main" val="1432374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7D0C-C909-F934-C024-8B27FA0D4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5F6F15-35B0-DA7B-F65A-4C8345DB02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E514A8-FD08-6B28-A4FF-94779C2BBE74}"/>
              </a:ext>
            </a:extLst>
          </p:cNvPr>
          <p:cNvSpPr>
            <a:spLocks noGrp="1"/>
          </p:cNvSpPr>
          <p:nvPr>
            <p:ph type="dt" sz="half" idx="10"/>
          </p:nvPr>
        </p:nvSpPr>
        <p:spPr/>
        <p:txBody>
          <a:bodyPr/>
          <a:lstStyle/>
          <a:p>
            <a:fld id="{3A10556A-722C-49B3-A579-542CB2585023}" type="datetimeFigureOut">
              <a:rPr lang="en-US" smtClean="0"/>
              <a:t>5/1/2024</a:t>
            </a:fld>
            <a:endParaRPr lang="en-US"/>
          </a:p>
        </p:txBody>
      </p:sp>
      <p:sp>
        <p:nvSpPr>
          <p:cNvPr id="5" name="Footer Placeholder 4">
            <a:extLst>
              <a:ext uri="{FF2B5EF4-FFF2-40B4-BE49-F238E27FC236}">
                <a16:creationId xmlns:a16="http://schemas.microsoft.com/office/drawing/2014/main" id="{63CBAE9B-DED3-3D2B-04B4-F333C9BCA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2A8D0-2807-19F4-F040-E9C1DC332C93}"/>
              </a:ext>
            </a:extLst>
          </p:cNvPr>
          <p:cNvSpPr>
            <a:spLocks noGrp="1"/>
          </p:cNvSpPr>
          <p:nvPr>
            <p:ph type="sldNum" sz="quarter" idx="12"/>
          </p:nvPr>
        </p:nvSpPr>
        <p:spPr/>
        <p:txBody>
          <a:bodyPr/>
          <a:lstStyle/>
          <a:p>
            <a:fld id="{455B0818-F619-40D6-8025-905D407D1C9B}" type="slidenum">
              <a:rPr lang="en-US" smtClean="0"/>
              <a:t>‹#›</a:t>
            </a:fld>
            <a:endParaRPr lang="en-US"/>
          </a:p>
        </p:txBody>
      </p:sp>
    </p:spTree>
    <p:extLst>
      <p:ext uri="{BB962C8B-B14F-4D97-AF65-F5344CB8AC3E}">
        <p14:creationId xmlns:p14="http://schemas.microsoft.com/office/powerpoint/2010/main" val="2014156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0264-AD57-77B3-5EDA-4686518F6C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CB86CA-0735-BBA0-FC14-18BA2BC25B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3D1CC1-793D-2108-FD3F-485B715E35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9FBA01-8756-E636-5116-AE572206021E}"/>
              </a:ext>
            </a:extLst>
          </p:cNvPr>
          <p:cNvSpPr>
            <a:spLocks noGrp="1"/>
          </p:cNvSpPr>
          <p:nvPr>
            <p:ph type="dt" sz="half" idx="10"/>
          </p:nvPr>
        </p:nvSpPr>
        <p:spPr/>
        <p:txBody>
          <a:bodyPr/>
          <a:lstStyle/>
          <a:p>
            <a:fld id="{3A10556A-722C-49B3-A579-542CB2585023}" type="datetimeFigureOut">
              <a:rPr lang="en-US" smtClean="0"/>
              <a:t>5/1/2024</a:t>
            </a:fld>
            <a:endParaRPr lang="en-US"/>
          </a:p>
        </p:txBody>
      </p:sp>
      <p:sp>
        <p:nvSpPr>
          <p:cNvPr id="6" name="Footer Placeholder 5">
            <a:extLst>
              <a:ext uri="{FF2B5EF4-FFF2-40B4-BE49-F238E27FC236}">
                <a16:creationId xmlns:a16="http://schemas.microsoft.com/office/drawing/2014/main" id="{D1841A43-9953-D21C-2CDA-62DFA06A02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E631B-04FC-6244-62A0-0D0EE0851A11}"/>
              </a:ext>
            </a:extLst>
          </p:cNvPr>
          <p:cNvSpPr>
            <a:spLocks noGrp="1"/>
          </p:cNvSpPr>
          <p:nvPr>
            <p:ph type="sldNum" sz="quarter" idx="12"/>
          </p:nvPr>
        </p:nvSpPr>
        <p:spPr/>
        <p:txBody>
          <a:bodyPr/>
          <a:lstStyle/>
          <a:p>
            <a:fld id="{455B0818-F619-40D6-8025-905D407D1C9B}" type="slidenum">
              <a:rPr lang="en-US" smtClean="0"/>
              <a:t>‹#›</a:t>
            </a:fld>
            <a:endParaRPr lang="en-US"/>
          </a:p>
        </p:txBody>
      </p:sp>
    </p:spTree>
    <p:extLst>
      <p:ext uri="{BB962C8B-B14F-4D97-AF65-F5344CB8AC3E}">
        <p14:creationId xmlns:p14="http://schemas.microsoft.com/office/powerpoint/2010/main" val="3893944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F702-D054-AC95-F993-ED7E287AD0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953327-625D-9A47-ADCA-32F3CE9880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FB5C3A-759B-0265-08E0-218D35624B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C8242F-C42C-3568-6904-569D91D96D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A57C55-7F78-80B1-5B3E-72E0A150AD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FFA5BB-1B5F-287C-530C-A29E08EB402A}"/>
              </a:ext>
            </a:extLst>
          </p:cNvPr>
          <p:cNvSpPr>
            <a:spLocks noGrp="1"/>
          </p:cNvSpPr>
          <p:nvPr>
            <p:ph type="dt" sz="half" idx="10"/>
          </p:nvPr>
        </p:nvSpPr>
        <p:spPr/>
        <p:txBody>
          <a:bodyPr/>
          <a:lstStyle/>
          <a:p>
            <a:fld id="{3A10556A-722C-49B3-A579-542CB2585023}" type="datetimeFigureOut">
              <a:rPr lang="en-US" smtClean="0"/>
              <a:t>5/1/2024</a:t>
            </a:fld>
            <a:endParaRPr lang="en-US"/>
          </a:p>
        </p:txBody>
      </p:sp>
      <p:sp>
        <p:nvSpPr>
          <p:cNvPr id="8" name="Footer Placeholder 7">
            <a:extLst>
              <a:ext uri="{FF2B5EF4-FFF2-40B4-BE49-F238E27FC236}">
                <a16:creationId xmlns:a16="http://schemas.microsoft.com/office/drawing/2014/main" id="{4AAECB6E-8B40-A033-41A2-6B20E0484D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C3BF5C-D8E9-9F6F-F03A-41294E6D0E86}"/>
              </a:ext>
            </a:extLst>
          </p:cNvPr>
          <p:cNvSpPr>
            <a:spLocks noGrp="1"/>
          </p:cNvSpPr>
          <p:nvPr>
            <p:ph type="sldNum" sz="quarter" idx="12"/>
          </p:nvPr>
        </p:nvSpPr>
        <p:spPr/>
        <p:txBody>
          <a:bodyPr/>
          <a:lstStyle/>
          <a:p>
            <a:fld id="{455B0818-F619-40D6-8025-905D407D1C9B}" type="slidenum">
              <a:rPr lang="en-US" smtClean="0"/>
              <a:t>‹#›</a:t>
            </a:fld>
            <a:endParaRPr lang="en-US"/>
          </a:p>
        </p:txBody>
      </p:sp>
    </p:spTree>
    <p:extLst>
      <p:ext uri="{BB962C8B-B14F-4D97-AF65-F5344CB8AC3E}">
        <p14:creationId xmlns:p14="http://schemas.microsoft.com/office/powerpoint/2010/main" val="269884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CF90-9FC9-31AD-9231-43C64BE92A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A40E63-10DA-4B66-1AD0-2C03DC1AF543}"/>
              </a:ext>
            </a:extLst>
          </p:cNvPr>
          <p:cNvSpPr>
            <a:spLocks noGrp="1"/>
          </p:cNvSpPr>
          <p:nvPr>
            <p:ph type="dt" sz="half" idx="10"/>
          </p:nvPr>
        </p:nvSpPr>
        <p:spPr/>
        <p:txBody>
          <a:bodyPr/>
          <a:lstStyle/>
          <a:p>
            <a:fld id="{3A10556A-722C-49B3-A579-542CB2585023}" type="datetimeFigureOut">
              <a:rPr lang="en-US" smtClean="0"/>
              <a:t>5/1/2024</a:t>
            </a:fld>
            <a:endParaRPr lang="en-US"/>
          </a:p>
        </p:txBody>
      </p:sp>
      <p:sp>
        <p:nvSpPr>
          <p:cNvPr id="4" name="Footer Placeholder 3">
            <a:extLst>
              <a:ext uri="{FF2B5EF4-FFF2-40B4-BE49-F238E27FC236}">
                <a16:creationId xmlns:a16="http://schemas.microsoft.com/office/drawing/2014/main" id="{612130AD-C732-557D-0690-463D956C4A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18CF54-F6E0-93DE-EE0A-F489B0BBEEE8}"/>
              </a:ext>
            </a:extLst>
          </p:cNvPr>
          <p:cNvSpPr>
            <a:spLocks noGrp="1"/>
          </p:cNvSpPr>
          <p:nvPr>
            <p:ph type="sldNum" sz="quarter" idx="12"/>
          </p:nvPr>
        </p:nvSpPr>
        <p:spPr/>
        <p:txBody>
          <a:bodyPr/>
          <a:lstStyle/>
          <a:p>
            <a:fld id="{455B0818-F619-40D6-8025-905D407D1C9B}" type="slidenum">
              <a:rPr lang="en-US" smtClean="0"/>
              <a:t>‹#›</a:t>
            </a:fld>
            <a:endParaRPr lang="en-US"/>
          </a:p>
        </p:txBody>
      </p:sp>
    </p:spTree>
    <p:extLst>
      <p:ext uri="{BB962C8B-B14F-4D97-AF65-F5344CB8AC3E}">
        <p14:creationId xmlns:p14="http://schemas.microsoft.com/office/powerpoint/2010/main" val="288834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FB2A98-2705-CE9A-432C-A770A8FCB47B}"/>
              </a:ext>
            </a:extLst>
          </p:cNvPr>
          <p:cNvSpPr>
            <a:spLocks noGrp="1"/>
          </p:cNvSpPr>
          <p:nvPr>
            <p:ph type="dt" sz="half" idx="10"/>
          </p:nvPr>
        </p:nvSpPr>
        <p:spPr/>
        <p:txBody>
          <a:bodyPr/>
          <a:lstStyle/>
          <a:p>
            <a:fld id="{3A10556A-722C-49B3-A579-542CB2585023}" type="datetimeFigureOut">
              <a:rPr lang="en-US" smtClean="0"/>
              <a:t>5/1/2024</a:t>
            </a:fld>
            <a:endParaRPr lang="en-US"/>
          </a:p>
        </p:txBody>
      </p:sp>
      <p:sp>
        <p:nvSpPr>
          <p:cNvPr id="3" name="Footer Placeholder 2">
            <a:extLst>
              <a:ext uri="{FF2B5EF4-FFF2-40B4-BE49-F238E27FC236}">
                <a16:creationId xmlns:a16="http://schemas.microsoft.com/office/drawing/2014/main" id="{B14257A5-D1C8-CF03-D0D4-A2B448673B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AD2897-6359-005E-BD69-F76343D30BC4}"/>
              </a:ext>
            </a:extLst>
          </p:cNvPr>
          <p:cNvSpPr>
            <a:spLocks noGrp="1"/>
          </p:cNvSpPr>
          <p:nvPr>
            <p:ph type="sldNum" sz="quarter" idx="12"/>
          </p:nvPr>
        </p:nvSpPr>
        <p:spPr/>
        <p:txBody>
          <a:bodyPr/>
          <a:lstStyle/>
          <a:p>
            <a:fld id="{455B0818-F619-40D6-8025-905D407D1C9B}" type="slidenum">
              <a:rPr lang="en-US" smtClean="0"/>
              <a:t>‹#›</a:t>
            </a:fld>
            <a:endParaRPr lang="en-US"/>
          </a:p>
        </p:txBody>
      </p:sp>
    </p:spTree>
    <p:extLst>
      <p:ext uri="{BB962C8B-B14F-4D97-AF65-F5344CB8AC3E}">
        <p14:creationId xmlns:p14="http://schemas.microsoft.com/office/powerpoint/2010/main" val="3023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13D64-31FD-02BC-9C43-A97C18BBFB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FD9C66-CC60-24FB-C250-D5B7DB3006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9E2618-290D-B2E4-CA62-93B5573ACE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50E883-AD2D-C096-C12B-3DBA96349131}"/>
              </a:ext>
            </a:extLst>
          </p:cNvPr>
          <p:cNvSpPr>
            <a:spLocks noGrp="1"/>
          </p:cNvSpPr>
          <p:nvPr>
            <p:ph type="dt" sz="half" idx="10"/>
          </p:nvPr>
        </p:nvSpPr>
        <p:spPr/>
        <p:txBody>
          <a:bodyPr/>
          <a:lstStyle/>
          <a:p>
            <a:fld id="{3A10556A-722C-49B3-A579-542CB2585023}" type="datetimeFigureOut">
              <a:rPr lang="en-US" smtClean="0"/>
              <a:t>5/1/2024</a:t>
            </a:fld>
            <a:endParaRPr lang="en-US"/>
          </a:p>
        </p:txBody>
      </p:sp>
      <p:sp>
        <p:nvSpPr>
          <p:cNvPr id="6" name="Footer Placeholder 5">
            <a:extLst>
              <a:ext uri="{FF2B5EF4-FFF2-40B4-BE49-F238E27FC236}">
                <a16:creationId xmlns:a16="http://schemas.microsoft.com/office/drawing/2014/main" id="{1AC95F99-3C8E-BFA6-9E0C-5A333741F6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A68BB1-DB54-A236-0466-2BD1C44AAE73}"/>
              </a:ext>
            </a:extLst>
          </p:cNvPr>
          <p:cNvSpPr>
            <a:spLocks noGrp="1"/>
          </p:cNvSpPr>
          <p:nvPr>
            <p:ph type="sldNum" sz="quarter" idx="12"/>
          </p:nvPr>
        </p:nvSpPr>
        <p:spPr/>
        <p:txBody>
          <a:bodyPr/>
          <a:lstStyle/>
          <a:p>
            <a:fld id="{455B0818-F619-40D6-8025-905D407D1C9B}" type="slidenum">
              <a:rPr lang="en-US" smtClean="0"/>
              <a:t>‹#›</a:t>
            </a:fld>
            <a:endParaRPr lang="en-US"/>
          </a:p>
        </p:txBody>
      </p:sp>
    </p:spTree>
    <p:extLst>
      <p:ext uri="{BB962C8B-B14F-4D97-AF65-F5344CB8AC3E}">
        <p14:creationId xmlns:p14="http://schemas.microsoft.com/office/powerpoint/2010/main" val="1673385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E2AD-E2C3-0105-6CD3-341550E2B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92D8E4-F85B-EFB6-F847-9C1FE350C3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CC763E-1333-71AA-5E2E-DE595CB498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B43BF5-855C-5C79-37F0-79FB62840D36}"/>
              </a:ext>
            </a:extLst>
          </p:cNvPr>
          <p:cNvSpPr>
            <a:spLocks noGrp="1"/>
          </p:cNvSpPr>
          <p:nvPr>
            <p:ph type="dt" sz="half" idx="10"/>
          </p:nvPr>
        </p:nvSpPr>
        <p:spPr/>
        <p:txBody>
          <a:bodyPr/>
          <a:lstStyle/>
          <a:p>
            <a:fld id="{3A10556A-722C-49B3-A579-542CB2585023}" type="datetimeFigureOut">
              <a:rPr lang="en-US" smtClean="0"/>
              <a:t>5/1/2024</a:t>
            </a:fld>
            <a:endParaRPr lang="en-US"/>
          </a:p>
        </p:txBody>
      </p:sp>
      <p:sp>
        <p:nvSpPr>
          <p:cNvPr id="6" name="Footer Placeholder 5">
            <a:extLst>
              <a:ext uri="{FF2B5EF4-FFF2-40B4-BE49-F238E27FC236}">
                <a16:creationId xmlns:a16="http://schemas.microsoft.com/office/drawing/2014/main" id="{3A494F9B-BD1E-8C6F-FC08-440D6B45D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AE2C3-2069-4446-9AB4-3B710A1736FC}"/>
              </a:ext>
            </a:extLst>
          </p:cNvPr>
          <p:cNvSpPr>
            <a:spLocks noGrp="1"/>
          </p:cNvSpPr>
          <p:nvPr>
            <p:ph type="sldNum" sz="quarter" idx="12"/>
          </p:nvPr>
        </p:nvSpPr>
        <p:spPr/>
        <p:txBody>
          <a:bodyPr/>
          <a:lstStyle/>
          <a:p>
            <a:fld id="{455B0818-F619-40D6-8025-905D407D1C9B}" type="slidenum">
              <a:rPr lang="en-US" smtClean="0"/>
              <a:t>‹#›</a:t>
            </a:fld>
            <a:endParaRPr lang="en-US"/>
          </a:p>
        </p:txBody>
      </p:sp>
    </p:spTree>
    <p:extLst>
      <p:ext uri="{BB962C8B-B14F-4D97-AF65-F5344CB8AC3E}">
        <p14:creationId xmlns:p14="http://schemas.microsoft.com/office/powerpoint/2010/main" val="4166802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53669A-5334-2B5A-D39A-A5942CB19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AC865B-E266-EEAC-E2E8-8B675AC039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563CA-D316-FD17-ABEF-46737B84CF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10556A-722C-49B3-A579-542CB2585023}" type="datetimeFigureOut">
              <a:rPr lang="en-US" smtClean="0"/>
              <a:t>5/1/2024</a:t>
            </a:fld>
            <a:endParaRPr lang="en-US"/>
          </a:p>
        </p:txBody>
      </p:sp>
      <p:sp>
        <p:nvSpPr>
          <p:cNvPr id="5" name="Footer Placeholder 4">
            <a:extLst>
              <a:ext uri="{FF2B5EF4-FFF2-40B4-BE49-F238E27FC236}">
                <a16:creationId xmlns:a16="http://schemas.microsoft.com/office/drawing/2014/main" id="{3106B6EE-5A5F-AC63-8A32-F244972D0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EA442E2-7A81-776C-07B9-6D42A8530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5B0818-F619-40D6-8025-905D407D1C9B}" type="slidenum">
              <a:rPr lang="en-US" smtClean="0"/>
              <a:t>‹#›</a:t>
            </a:fld>
            <a:endParaRPr lang="en-US"/>
          </a:p>
        </p:txBody>
      </p:sp>
    </p:spTree>
    <p:extLst>
      <p:ext uri="{BB962C8B-B14F-4D97-AF65-F5344CB8AC3E}">
        <p14:creationId xmlns:p14="http://schemas.microsoft.com/office/powerpoint/2010/main" val="3693070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openxmlformats.org/officeDocument/2006/relationships/image" Target="../media/image20.png"/><Relationship Id="rId7" Type="http://schemas.microsoft.com/office/2007/relationships/hdphoto" Target="../media/hdphoto2.wdp"/><Relationship Id="rId12"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5.jpeg"/><Relationship Id="rId5" Type="http://schemas.openxmlformats.org/officeDocument/2006/relationships/image" Target="../media/image21.png"/><Relationship Id="rId10" Type="http://schemas.openxmlformats.org/officeDocument/2006/relationships/image" Target="../media/image24.jpe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image" Target="../media/image39.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8.png"/><Relationship Id="rId1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420753A3-5851-FFB5-4500-6462B4CBC3BB}"/>
              </a:ext>
            </a:extLst>
          </p:cNvPr>
          <p:cNvSpPr txBox="1"/>
          <p:nvPr/>
        </p:nvSpPr>
        <p:spPr>
          <a:xfrm>
            <a:off x="1116281" y="1187533"/>
            <a:ext cx="9714016" cy="1938992"/>
          </a:xfrm>
          <a:prstGeom prst="rect">
            <a:avLst/>
          </a:prstGeom>
          <a:noFill/>
        </p:spPr>
        <p:txBody>
          <a:bodyPr wrap="square" rtlCol="0">
            <a:spAutoFit/>
          </a:bodyPr>
          <a:lstStyle/>
          <a:p>
            <a:pPr algn="ctr"/>
            <a:r>
              <a:rPr lang="en-US" sz="6000" b="1" i="1" dirty="0">
                <a:solidFill>
                  <a:schemeClr val="bg1"/>
                </a:solidFill>
                <a:latin typeface="Eras Bold ITC" panose="020B0907030504020204" pitchFamily="34" charset="0"/>
              </a:rPr>
              <a:t>Project - In Progress DEMO</a:t>
            </a:r>
          </a:p>
        </p:txBody>
      </p:sp>
      <p:sp>
        <p:nvSpPr>
          <p:cNvPr id="8" name="TextBox 7">
            <a:extLst>
              <a:ext uri="{FF2B5EF4-FFF2-40B4-BE49-F238E27FC236}">
                <a16:creationId xmlns:a16="http://schemas.microsoft.com/office/drawing/2014/main" id="{C8FB11C7-6B17-3253-B620-65B7DE055825}"/>
              </a:ext>
            </a:extLst>
          </p:cNvPr>
          <p:cNvSpPr txBox="1"/>
          <p:nvPr/>
        </p:nvSpPr>
        <p:spPr>
          <a:xfrm>
            <a:off x="1805049" y="3269811"/>
            <a:ext cx="8146473" cy="461665"/>
          </a:xfrm>
          <a:prstGeom prst="rect">
            <a:avLst/>
          </a:prstGeom>
          <a:noFill/>
        </p:spPr>
        <p:txBody>
          <a:bodyPr wrap="square" rtlCol="0">
            <a:spAutoFit/>
          </a:bodyPr>
          <a:lstStyle/>
          <a:p>
            <a:pPr algn="ctr"/>
            <a:r>
              <a:rPr lang="en-US" sz="2400" b="1" dirty="0">
                <a:solidFill>
                  <a:schemeClr val="bg1"/>
                </a:solidFill>
              </a:rPr>
              <a:t>CIT 41200 – Data Driven Cloud Applications </a:t>
            </a:r>
          </a:p>
        </p:txBody>
      </p:sp>
      <p:sp>
        <p:nvSpPr>
          <p:cNvPr id="9" name="TextBox 8">
            <a:extLst>
              <a:ext uri="{FF2B5EF4-FFF2-40B4-BE49-F238E27FC236}">
                <a16:creationId xmlns:a16="http://schemas.microsoft.com/office/drawing/2014/main" id="{BC4C2BD3-43F9-3835-D31E-913E5EE16736}"/>
              </a:ext>
            </a:extLst>
          </p:cNvPr>
          <p:cNvSpPr txBox="1"/>
          <p:nvPr/>
        </p:nvSpPr>
        <p:spPr>
          <a:xfrm>
            <a:off x="1805049" y="3731476"/>
            <a:ext cx="8146473" cy="461665"/>
          </a:xfrm>
          <a:prstGeom prst="rect">
            <a:avLst/>
          </a:prstGeom>
          <a:noFill/>
        </p:spPr>
        <p:txBody>
          <a:bodyPr wrap="square" rtlCol="0">
            <a:spAutoFit/>
          </a:bodyPr>
          <a:lstStyle/>
          <a:p>
            <a:pPr algn="ctr"/>
            <a:r>
              <a:rPr lang="en-US" sz="2400" b="1" dirty="0">
                <a:solidFill>
                  <a:schemeClr val="bg1"/>
                </a:solidFill>
              </a:rPr>
              <a:t>Team </a:t>
            </a:r>
            <a:r>
              <a:rPr lang="en-US" sz="2400" b="1" i="1" dirty="0">
                <a:solidFill>
                  <a:srgbClr val="FFC000"/>
                </a:solidFill>
              </a:rPr>
              <a:t>Orange</a:t>
            </a:r>
          </a:p>
        </p:txBody>
      </p:sp>
    </p:spTree>
    <p:extLst>
      <p:ext uri="{BB962C8B-B14F-4D97-AF65-F5344CB8AC3E}">
        <p14:creationId xmlns:p14="http://schemas.microsoft.com/office/powerpoint/2010/main" val="3520135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431DCD-5643-BCB0-4FB1-A91EB7256B7F}"/>
              </a:ext>
            </a:extLst>
          </p:cNvPr>
          <p:cNvSpPr/>
          <p:nvPr/>
        </p:nvSpPr>
        <p:spPr>
          <a:xfrm>
            <a:off x="368135" y="688769"/>
            <a:ext cx="8597735" cy="52251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147A2E-8D19-946E-4B33-FA2C9F46B29A}"/>
              </a:ext>
            </a:extLst>
          </p:cNvPr>
          <p:cNvSpPr/>
          <p:nvPr/>
        </p:nvSpPr>
        <p:spPr>
          <a:xfrm>
            <a:off x="368135" y="688769"/>
            <a:ext cx="8597735" cy="581891"/>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EV TAX CREDIT PAGE</a:t>
            </a:r>
          </a:p>
        </p:txBody>
      </p:sp>
      <p:sp>
        <p:nvSpPr>
          <p:cNvPr id="6" name="Rectangle: Rounded Corners 5">
            <a:extLst>
              <a:ext uri="{FF2B5EF4-FFF2-40B4-BE49-F238E27FC236}">
                <a16:creationId xmlns:a16="http://schemas.microsoft.com/office/drawing/2014/main" id="{00C2E0D7-6BD8-3975-3C20-CCC63F8E9E25}"/>
              </a:ext>
            </a:extLst>
          </p:cNvPr>
          <p:cNvSpPr/>
          <p:nvPr/>
        </p:nvSpPr>
        <p:spPr>
          <a:xfrm>
            <a:off x="1840675" y="1270660"/>
            <a:ext cx="5510151" cy="748146"/>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19E21-BBC0-6316-8DB0-57D2B9078002}"/>
              </a:ext>
            </a:extLst>
          </p:cNvPr>
          <p:cNvSpPr/>
          <p:nvPr/>
        </p:nvSpPr>
        <p:spPr>
          <a:xfrm>
            <a:off x="2220686" y="1448790"/>
            <a:ext cx="4013859" cy="2375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F1AEE4BB-4B25-9DE3-1BB3-3D2BDB3AAC6A}"/>
              </a:ext>
            </a:extLst>
          </p:cNvPr>
          <p:cNvSpPr/>
          <p:nvPr/>
        </p:nvSpPr>
        <p:spPr>
          <a:xfrm rot="10800000">
            <a:off x="5947833" y="1498325"/>
            <a:ext cx="148167" cy="126010"/>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2C2F9A9-BA40-79D6-195D-67AD29DE574B}"/>
              </a:ext>
            </a:extLst>
          </p:cNvPr>
          <p:cNvSpPr/>
          <p:nvPr/>
        </p:nvSpPr>
        <p:spPr>
          <a:xfrm>
            <a:off x="6352674" y="1448790"/>
            <a:ext cx="904774" cy="23750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Submit</a:t>
            </a:r>
          </a:p>
        </p:txBody>
      </p:sp>
      <p:sp>
        <p:nvSpPr>
          <p:cNvPr id="10" name="TextBox 9">
            <a:extLst>
              <a:ext uri="{FF2B5EF4-FFF2-40B4-BE49-F238E27FC236}">
                <a16:creationId xmlns:a16="http://schemas.microsoft.com/office/drawing/2014/main" id="{59C03A2A-C8DA-7C53-CF41-041FF921BD4A}"/>
              </a:ext>
            </a:extLst>
          </p:cNvPr>
          <p:cNvSpPr txBox="1"/>
          <p:nvPr/>
        </p:nvSpPr>
        <p:spPr>
          <a:xfrm>
            <a:off x="2358189" y="1714051"/>
            <a:ext cx="4389120" cy="276999"/>
          </a:xfrm>
          <a:prstGeom prst="rect">
            <a:avLst/>
          </a:prstGeom>
          <a:noFill/>
        </p:spPr>
        <p:txBody>
          <a:bodyPr wrap="square" rtlCol="0">
            <a:spAutoFit/>
          </a:bodyPr>
          <a:lstStyle/>
          <a:p>
            <a:pPr algn="ctr"/>
            <a:r>
              <a:rPr lang="en-US" sz="1200" b="1" dirty="0">
                <a:solidFill>
                  <a:schemeClr val="accent6"/>
                </a:solidFill>
              </a:rPr>
              <a:t>YOUR EV QUALIFIES FOR A $7500 CREDIT</a:t>
            </a:r>
          </a:p>
        </p:txBody>
      </p:sp>
      <p:pic>
        <p:nvPicPr>
          <p:cNvPr id="12" name="Picture 11">
            <a:extLst>
              <a:ext uri="{FF2B5EF4-FFF2-40B4-BE49-F238E27FC236}">
                <a16:creationId xmlns:a16="http://schemas.microsoft.com/office/drawing/2014/main" id="{0C6E0BF7-933A-5504-141F-871D19527067}"/>
              </a:ext>
            </a:extLst>
          </p:cNvPr>
          <p:cNvPicPr>
            <a:picLocks noChangeAspect="1"/>
          </p:cNvPicPr>
          <p:nvPr/>
        </p:nvPicPr>
        <p:blipFill>
          <a:blip r:embed="rId2"/>
          <a:stretch>
            <a:fillRect/>
          </a:stretch>
        </p:blipFill>
        <p:spPr>
          <a:xfrm>
            <a:off x="368135" y="2067726"/>
            <a:ext cx="8597735" cy="2171812"/>
          </a:xfrm>
          <a:prstGeom prst="rect">
            <a:avLst/>
          </a:prstGeom>
        </p:spPr>
      </p:pic>
      <p:sp>
        <p:nvSpPr>
          <p:cNvPr id="15" name="Rectangle: Rounded Corners 14">
            <a:extLst>
              <a:ext uri="{FF2B5EF4-FFF2-40B4-BE49-F238E27FC236}">
                <a16:creationId xmlns:a16="http://schemas.microsoft.com/office/drawing/2014/main" id="{0A59071F-E03F-A7E1-CB05-E514CC0A3C26}"/>
              </a:ext>
            </a:extLst>
          </p:cNvPr>
          <p:cNvSpPr/>
          <p:nvPr/>
        </p:nvSpPr>
        <p:spPr>
          <a:xfrm>
            <a:off x="2840076" y="4593466"/>
            <a:ext cx="3659850" cy="316138"/>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Back to homepage</a:t>
            </a:r>
          </a:p>
        </p:txBody>
      </p:sp>
    </p:spTree>
    <p:extLst>
      <p:ext uri="{BB962C8B-B14F-4D97-AF65-F5344CB8AC3E}">
        <p14:creationId xmlns:p14="http://schemas.microsoft.com/office/powerpoint/2010/main" val="23435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E3F76F8-BD16-CC1B-0E35-EA3EDABF98EF}"/>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36FF0C-9342-9CD0-34B8-7B75DCADD9B7}"/>
              </a:ext>
            </a:extLst>
          </p:cNvPr>
          <p:cNvSpPr txBox="1"/>
          <p:nvPr/>
        </p:nvSpPr>
        <p:spPr>
          <a:xfrm>
            <a:off x="3586352" y="328978"/>
            <a:ext cx="4153395" cy="461665"/>
          </a:xfrm>
          <a:prstGeom prst="rect">
            <a:avLst/>
          </a:prstGeom>
          <a:noFill/>
          <a:ln w="28575">
            <a:solidFill>
              <a:srgbClr val="00B0F0"/>
            </a:solidFill>
            <a:prstDash val="lgDash"/>
          </a:ln>
        </p:spPr>
        <p:txBody>
          <a:bodyPr wrap="square" rtlCol="0">
            <a:spAutoFit/>
          </a:bodyPr>
          <a:lstStyle/>
          <a:p>
            <a:pPr algn="ctr"/>
            <a:r>
              <a:rPr lang="en-US" sz="2400" b="1" dirty="0"/>
              <a:t>UI - PAGE 2 (summary.html)</a:t>
            </a:r>
          </a:p>
        </p:txBody>
      </p:sp>
      <p:sp>
        <p:nvSpPr>
          <p:cNvPr id="4" name="Rectangle 3">
            <a:extLst>
              <a:ext uri="{FF2B5EF4-FFF2-40B4-BE49-F238E27FC236}">
                <a16:creationId xmlns:a16="http://schemas.microsoft.com/office/drawing/2014/main" id="{5870C8CF-FC43-826B-F9C9-0511EAF6616D}"/>
              </a:ext>
            </a:extLst>
          </p:cNvPr>
          <p:cNvSpPr/>
          <p:nvPr/>
        </p:nvSpPr>
        <p:spPr>
          <a:xfrm>
            <a:off x="401787" y="1000495"/>
            <a:ext cx="9084624" cy="5186549"/>
          </a:xfrm>
          <a:prstGeom prst="rect">
            <a:avLst/>
          </a:prstGeom>
          <a:solidFill>
            <a:schemeClr val="bg1">
              <a:lumMod val="95000"/>
            </a:schemeClr>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E1E80C-C77D-CE78-D707-0F1CDE5D6FA3}"/>
              </a:ext>
            </a:extLst>
          </p:cNvPr>
          <p:cNvSpPr/>
          <p:nvPr/>
        </p:nvSpPr>
        <p:spPr>
          <a:xfrm>
            <a:off x="401787" y="1000496"/>
            <a:ext cx="9084624" cy="575218"/>
          </a:xfrm>
          <a:prstGeom prst="rect">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IRA USER FORM</a:t>
            </a:r>
          </a:p>
        </p:txBody>
      </p:sp>
      <p:sp>
        <p:nvSpPr>
          <p:cNvPr id="7" name="TextBox 6">
            <a:extLst>
              <a:ext uri="{FF2B5EF4-FFF2-40B4-BE49-F238E27FC236}">
                <a16:creationId xmlns:a16="http://schemas.microsoft.com/office/drawing/2014/main" id="{08C6DBA4-B6A5-6370-2469-5A9DD5EEB734}"/>
              </a:ext>
            </a:extLst>
          </p:cNvPr>
          <p:cNvSpPr txBox="1"/>
          <p:nvPr/>
        </p:nvSpPr>
        <p:spPr>
          <a:xfrm>
            <a:off x="522520" y="1680087"/>
            <a:ext cx="5866410" cy="369332"/>
          </a:xfrm>
          <a:prstGeom prst="rect">
            <a:avLst/>
          </a:prstGeom>
          <a:noFill/>
          <a:effectLst>
            <a:outerShdw blurRad="76200" dir="18900000" sy="23000" kx="-1200000" algn="bl" rotWithShape="0">
              <a:prstClr val="black">
                <a:alpha val="20000"/>
              </a:prstClr>
            </a:outerShdw>
          </a:effectLst>
        </p:spPr>
        <p:txBody>
          <a:bodyPr wrap="square" rtlCol="0">
            <a:spAutoFit/>
          </a:bodyPr>
          <a:lstStyle/>
          <a:p>
            <a:r>
              <a:rPr lang="en-US" b="1" dirty="0"/>
              <a:t>Please add your personal/vehicle details</a:t>
            </a:r>
          </a:p>
        </p:txBody>
      </p:sp>
      <p:sp>
        <p:nvSpPr>
          <p:cNvPr id="8" name="TextBox 7">
            <a:extLst>
              <a:ext uri="{FF2B5EF4-FFF2-40B4-BE49-F238E27FC236}">
                <a16:creationId xmlns:a16="http://schemas.microsoft.com/office/drawing/2014/main" id="{EC536CF2-3833-5E1B-97B7-218A737C92A8}"/>
              </a:ext>
            </a:extLst>
          </p:cNvPr>
          <p:cNvSpPr txBox="1"/>
          <p:nvPr/>
        </p:nvSpPr>
        <p:spPr>
          <a:xfrm>
            <a:off x="641273" y="2049419"/>
            <a:ext cx="2493818" cy="292388"/>
          </a:xfrm>
          <a:prstGeom prst="rect">
            <a:avLst/>
          </a:prstGeom>
          <a:noFill/>
          <a:effectLst>
            <a:outerShdw blurRad="76200" dir="18900000" sy="23000" kx="-1200000" algn="bl" rotWithShape="0">
              <a:prstClr val="black">
                <a:alpha val="20000"/>
              </a:prstClr>
            </a:outerShdw>
          </a:effectLst>
        </p:spPr>
        <p:txBody>
          <a:bodyPr wrap="square" rtlCol="0">
            <a:spAutoFit/>
          </a:bodyPr>
          <a:lstStyle/>
          <a:p>
            <a:r>
              <a:rPr lang="en-US" sz="1300" b="1" dirty="0"/>
              <a:t>First Name:</a:t>
            </a:r>
          </a:p>
        </p:txBody>
      </p:sp>
      <p:sp>
        <p:nvSpPr>
          <p:cNvPr id="9" name="Rectangle 8">
            <a:extLst>
              <a:ext uri="{FF2B5EF4-FFF2-40B4-BE49-F238E27FC236}">
                <a16:creationId xmlns:a16="http://schemas.microsoft.com/office/drawing/2014/main" id="{DC1FC637-2A9A-C47F-2C04-5D96806A7DAF}"/>
              </a:ext>
            </a:extLst>
          </p:cNvPr>
          <p:cNvSpPr/>
          <p:nvPr/>
        </p:nvSpPr>
        <p:spPr>
          <a:xfrm>
            <a:off x="641273" y="2341807"/>
            <a:ext cx="8170223" cy="292388"/>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C9A6476-A7E4-386C-1761-049458FF8012}"/>
              </a:ext>
            </a:extLst>
          </p:cNvPr>
          <p:cNvSpPr txBox="1"/>
          <p:nvPr/>
        </p:nvSpPr>
        <p:spPr>
          <a:xfrm>
            <a:off x="641273" y="2669318"/>
            <a:ext cx="2493818" cy="292388"/>
          </a:xfrm>
          <a:prstGeom prst="rect">
            <a:avLst/>
          </a:prstGeom>
          <a:noFill/>
          <a:effectLst>
            <a:outerShdw blurRad="76200" dir="18900000" sy="23000" kx="-1200000" algn="bl" rotWithShape="0">
              <a:prstClr val="black">
                <a:alpha val="20000"/>
              </a:prstClr>
            </a:outerShdw>
          </a:effectLst>
        </p:spPr>
        <p:txBody>
          <a:bodyPr wrap="square" rtlCol="0">
            <a:spAutoFit/>
          </a:bodyPr>
          <a:lstStyle/>
          <a:p>
            <a:r>
              <a:rPr lang="en-US" sz="1300" b="1" dirty="0"/>
              <a:t>Last Name:</a:t>
            </a:r>
          </a:p>
        </p:txBody>
      </p:sp>
      <p:sp>
        <p:nvSpPr>
          <p:cNvPr id="11" name="Rectangle 10">
            <a:extLst>
              <a:ext uri="{FF2B5EF4-FFF2-40B4-BE49-F238E27FC236}">
                <a16:creationId xmlns:a16="http://schemas.microsoft.com/office/drawing/2014/main" id="{387C6322-F068-1820-689F-A928D3D071B2}"/>
              </a:ext>
            </a:extLst>
          </p:cNvPr>
          <p:cNvSpPr/>
          <p:nvPr/>
        </p:nvSpPr>
        <p:spPr>
          <a:xfrm>
            <a:off x="641272" y="2958016"/>
            <a:ext cx="8170223" cy="292388"/>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18DDB71-115D-F0FE-72BF-143A0ED3687F}"/>
              </a:ext>
            </a:extLst>
          </p:cNvPr>
          <p:cNvSpPr txBox="1"/>
          <p:nvPr/>
        </p:nvSpPr>
        <p:spPr>
          <a:xfrm>
            <a:off x="641273" y="3322120"/>
            <a:ext cx="2493818" cy="292388"/>
          </a:xfrm>
          <a:prstGeom prst="rect">
            <a:avLst/>
          </a:prstGeom>
          <a:noFill/>
          <a:effectLst>
            <a:outerShdw blurRad="76200" dir="18900000" sy="23000" kx="-1200000" algn="bl" rotWithShape="0">
              <a:prstClr val="black">
                <a:alpha val="20000"/>
              </a:prstClr>
            </a:outerShdw>
          </a:effectLst>
        </p:spPr>
        <p:txBody>
          <a:bodyPr wrap="square" rtlCol="0">
            <a:spAutoFit/>
          </a:bodyPr>
          <a:lstStyle/>
          <a:p>
            <a:r>
              <a:rPr lang="en-US" sz="1300" b="1" dirty="0"/>
              <a:t>VIN:</a:t>
            </a:r>
          </a:p>
        </p:txBody>
      </p:sp>
      <p:sp>
        <p:nvSpPr>
          <p:cNvPr id="13" name="Rectangle 12">
            <a:extLst>
              <a:ext uri="{FF2B5EF4-FFF2-40B4-BE49-F238E27FC236}">
                <a16:creationId xmlns:a16="http://schemas.microsoft.com/office/drawing/2014/main" id="{BC00B33A-98E7-EA3A-E105-6829D6E45CFE}"/>
              </a:ext>
            </a:extLst>
          </p:cNvPr>
          <p:cNvSpPr/>
          <p:nvPr/>
        </p:nvSpPr>
        <p:spPr>
          <a:xfrm>
            <a:off x="641272" y="3598520"/>
            <a:ext cx="8170223" cy="292388"/>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E6E880B-3197-192D-BBE6-33E470CC3947}"/>
              </a:ext>
            </a:extLst>
          </p:cNvPr>
          <p:cNvSpPr txBox="1"/>
          <p:nvPr/>
        </p:nvSpPr>
        <p:spPr>
          <a:xfrm>
            <a:off x="641273" y="3939540"/>
            <a:ext cx="2493818" cy="292388"/>
          </a:xfrm>
          <a:prstGeom prst="rect">
            <a:avLst/>
          </a:prstGeom>
          <a:noFill/>
          <a:effectLst>
            <a:outerShdw blurRad="76200" dir="18900000" sy="23000" kx="-1200000" algn="bl" rotWithShape="0">
              <a:prstClr val="black">
                <a:alpha val="20000"/>
              </a:prstClr>
            </a:outerShdw>
          </a:effectLst>
        </p:spPr>
        <p:txBody>
          <a:bodyPr wrap="square" rtlCol="0">
            <a:spAutoFit/>
          </a:bodyPr>
          <a:lstStyle/>
          <a:p>
            <a:r>
              <a:rPr lang="en-US" sz="1300" b="1" dirty="0"/>
              <a:t>Purchase Price:</a:t>
            </a:r>
          </a:p>
        </p:txBody>
      </p:sp>
      <p:sp>
        <p:nvSpPr>
          <p:cNvPr id="15" name="Rectangle 14">
            <a:extLst>
              <a:ext uri="{FF2B5EF4-FFF2-40B4-BE49-F238E27FC236}">
                <a16:creationId xmlns:a16="http://schemas.microsoft.com/office/drawing/2014/main" id="{EFD9276C-0F7D-09BE-2D54-B7F3284FE0FE}"/>
              </a:ext>
            </a:extLst>
          </p:cNvPr>
          <p:cNvSpPr/>
          <p:nvPr/>
        </p:nvSpPr>
        <p:spPr>
          <a:xfrm>
            <a:off x="641272" y="4280560"/>
            <a:ext cx="8170223" cy="292388"/>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15330C4-C5F6-E101-1ECD-5F4A81D05CA0}"/>
              </a:ext>
            </a:extLst>
          </p:cNvPr>
          <p:cNvSpPr txBox="1"/>
          <p:nvPr/>
        </p:nvSpPr>
        <p:spPr>
          <a:xfrm>
            <a:off x="641271" y="4613017"/>
            <a:ext cx="2493818" cy="292388"/>
          </a:xfrm>
          <a:prstGeom prst="rect">
            <a:avLst/>
          </a:prstGeom>
          <a:noFill/>
          <a:effectLst>
            <a:outerShdw blurRad="76200" dir="18900000" sy="23000" kx="-1200000" algn="bl" rotWithShape="0">
              <a:prstClr val="black">
                <a:alpha val="20000"/>
              </a:prstClr>
            </a:outerShdw>
          </a:effectLst>
        </p:spPr>
        <p:txBody>
          <a:bodyPr wrap="square" rtlCol="0">
            <a:spAutoFit/>
          </a:bodyPr>
          <a:lstStyle/>
          <a:p>
            <a:r>
              <a:rPr lang="en-US" sz="1300" b="1" dirty="0"/>
              <a:t>License ID:</a:t>
            </a:r>
          </a:p>
        </p:txBody>
      </p:sp>
      <p:sp>
        <p:nvSpPr>
          <p:cNvPr id="19" name="Rectangle 18">
            <a:extLst>
              <a:ext uri="{FF2B5EF4-FFF2-40B4-BE49-F238E27FC236}">
                <a16:creationId xmlns:a16="http://schemas.microsoft.com/office/drawing/2014/main" id="{A0457689-0351-414B-4690-2ED6337C02F0}"/>
              </a:ext>
            </a:extLst>
          </p:cNvPr>
          <p:cNvSpPr/>
          <p:nvPr/>
        </p:nvSpPr>
        <p:spPr>
          <a:xfrm>
            <a:off x="641269" y="4936838"/>
            <a:ext cx="8170223" cy="292388"/>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FCE3EC3-4439-AB0F-E724-771739573E9F}"/>
              </a:ext>
            </a:extLst>
          </p:cNvPr>
          <p:cNvSpPr txBox="1"/>
          <p:nvPr/>
        </p:nvSpPr>
        <p:spPr>
          <a:xfrm>
            <a:off x="641271" y="5259217"/>
            <a:ext cx="2493818" cy="292388"/>
          </a:xfrm>
          <a:prstGeom prst="rect">
            <a:avLst/>
          </a:prstGeom>
          <a:noFill/>
          <a:effectLst>
            <a:outerShdw blurRad="76200" dir="18900000" sy="23000" kx="-1200000" algn="bl" rotWithShape="0">
              <a:prstClr val="black">
                <a:alpha val="20000"/>
              </a:prstClr>
            </a:outerShdw>
          </a:effectLst>
        </p:spPr>
        <p:txBody>
          <a:bodyPr wrap="square" rtlCol="0">
            <a:spAutoFit/>
          </a:bodyPr>
          <a:lstStyle/>
          <a:p>
            <a:r>
              <a:rPr lang="en-US" sz="1300" b="1" dirty="0"/>
              <a:t>License Plate:</a:t>
            </a:r>
          </a:p>
        </p:txBody>
      </p:sp>
      <p:sp>
        <p:nvSpPr>
          <p:cNvPr id="21" name="Rectangle 20">
            <a:extLst>
              <a:ext uri="{FF2B5EF4-FFF2-40B4-BE49-F238E27FC236}">
                <a16:creationId xmlns:a16="http://schemas.microsoft.com/office/drawing/2014/main" id="{3228F192-3300-4F00-A785-4CD8A9CC65EB}"/>
              </a:ext>
            </a:extLst>
          </p:cNvPr>
          <p:cNvSpPr/>
          <p:nvPr/>
        </p:nvSpPr>
        <p:spPr>
          <a:xfrm>
            <a:off x="641268" y="5578202"/>
            <a:ext cx="8170223" cy="292388"/>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3862CCF-9CCE-B308-6478-82D1427FC49E}"/>
              </a:ext>
            </a:extLst>
          </p:cNvPr>
          <p:cNvSpPr txBox="1"/>
          <p:nvPr/>
        </p:nvSpPr>
        <p:spPr>
          <a:xfrm>
            <a:off x="8365177" y="485661"/>
            <a:ext cx="3269668" cy="369332"/>
          </a:xfrm>
          <a:prstGeom prst="rect">
            <a:avLst/>
          </a:prstGeom>
          <a:noFill/>
        </p:spPr>
        <p:txBody>
          <a:bodyPr wrap="square" rtlCol="0">
            <a:spAutoFit/>
          </a:bodyPr>
          <a:lstStyle/>
          <a:p>
            <a:r>
              <a:rPr lang="en-US" b="1" dirty="0"/>
              <a:t>UI Design: </a:t>
            </a:r>
            <a:r>
              <a:rPr lang="en-US" b="1" dirty="0">
                <a:solidFill>
                  <a:schemeClr val="accent3">
                    <a:lumMod val="60000"/>
                    <a:lumOff val="40000"/>
                  </a:schemeClr>
                </a:solidFill>
              </a:rPr>
              <a:t>LOCKED</a:t>
            </a:r>
          </a:p>
        </p:txBody>
      </p:sp>
      <p:pic>
        <p:nvPicPr>
          <p:cNvPr id="23" name="Picture 22">
            <a:extLst>
              <a:ext uri="{FF2B5EF4-FFF2-40B4-BE49-F238E27FC236}">
                <a16:creationId xmlns:a16="http://schemas.microsoft.com/office/drawing/2014/main" id="{C692091E-5DAE-55CD-F34D-C9F3FFEF8D42}"/>
              </a:ext>
            </a:extLst>
          </p:cNvPr>
          <p:cNvPicPr>
            <a:picLocks noChangeAspect="1"/>
          </p:cNvPicPr>
          <p:nvPr/>
        </p:nvPicPr>
        <p:blipFill>
          <a:blip r:embed="rId3"/>
          <a:stretch>
            <a:fillRect/>
          </a:stretch>
        </p:blipFill>
        <p:spPr>
          <a:xfrm>
            <a:off x="10641616" y="450226"/>
            <a:ext cx="534991" cy="534991"/>
          </a:xfrm>
          <a:prstGeom prst="rect">
            <a:avLst/>
          </a:prstGeom>
          <a:effectLst>
            <a:glow rad="228600">
              <a:schemeClr val="accent4">
                <a:satMod val="175000"/>
                <a:alpha val="40000"/>
              </a:schemeClr>
            </a:glow>
          </a:effectLst>
        </p:spPr>
      </p:pic>
      <p:sp>
        <p:nvSpPr>
          <p:cNvPr id="24" name="Rectangle: Rounded Corners 23">
            <a:extLst>
              <a:ext uri="{FF2B5EF4-FFF2-40B4-BE49-F238E27FC236}">
                <a16:creationId xmlns:a16="http://schemas.microsoft.com/office/drawing/2014/main" id="{C56C18A3-4072-5531-73C3-ECDE11C606C9}"/>
              </a:ext>
            </a:extLst>
          </p:cNvPr>
          <p:cNvSpPr/>
          <p:nvPr/>
        </p:nvSpPr>
        <p:spPr>
          <a:xfrm>
            <a:off x="9590316" y="1163346"/>
            <a:ext cx="2399805" cy="1883577"/>
          </a:xfrm>
          <a:prstGeom prst="roundRect">
            <a:avLst>
              <a:gd name="adj" fmla="val 12059"/>
            </a:avLst>
          </a:prstGeom>
          <a:solidFill>
            <a:schemeClr val="bg1">
              <a:lumMod val="95000"/>
            </a:schemeClr>
          </a:solidFill>
          <a:ln>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E12BB6C0-CC5C-022D-9DAA-931DD1C9BC96}"/>
              </a:ext>
            </a:extLst>
          </p:cNvPr>
          <p:cNvPicPr>
            <a:picLocks noChangeAspect="1"/>
          </p:cNvPicPr>
          <p:nvPr/>
        </p:nvPicPr>
        <p:blipFill>
          <a:blip r:embed="rId4"/>
          <a:stretch>
            <a:fillRect/>
          </a:stretch>
        </p:blipFill>
        <p:spPr>
          <a:xfrm>
            <a:off x="10272244" y="1867727"/>
            <a:ext cx="953987" cy="953987"/>
          </a:xfrm>
          <a:prstGeom prst="rect">
            <a:avLst/>
          </a:prstGeom>
          <a:effectLst>
            <a:glow rad="228600">
              <a:schemeClr val="accent6">
                <a:satMod val="175000"/>
                <a:alpha val="40000"/>
              </a:schemeClr>
            </a:glow>
          </a:effectLst>
        </p:spPr>
      </p:pic>
      <p:sp>
        <p:nvSpPr>
          <p:cNvPr id="26" name="TextBox 25">
            <a:extLst>
              <a:ext uri="{FF2B5EF4-FFF2-40B4-BE49-F238E27FC236}">
                <a16:creationId xmlns:a16="http://schemas.microsoft.com/office/drawing/2014/main" id="{7CDB1B96-83D1-32FE-ABD3-C419034BA949}"/>
              </a:ext>
            </a:extLst>
          </p:cNvPr>
          <p:cNvSpPr txBox="1"/>
          <p:nvPr/>
        </p:nvSpPr>
        <p:spPr>
          <a:xfrm>
            <a:off x="9669488" y="1201618"/>
            <a:ext cx="2176406" cy="646331"/>
          </a:xfrm>
          <a:prstGeom prst="rect">
            <a:avLst/>
          </a:prstGeom>
          <a:noFill/>
        </p:spPr>
        <p:txBody>
          <a:bodyPr wrap="square" rtlCol="0">
            <a:spAutoFit/>
          </a:bodyPr>
          <a:lstStyle/>
          <a:p>
            <a:pPr algn="ctr"/>
            <a:r>
              <a:rPr lang="en-US" b="1" dirty="0"/>
              <a:t>Simple Design = Less Lead Time</a:t>
            </a:r>
          </a:p>
        </p:txBody>
      </p:sp>
    </p:spTree>
    <p:extLst>
      <p:ext uri="{BB962C8B-B14F-4D97-AF65-F5344CB8AC3E}">
        <p14:creationId xmlns:p14="http://schemas.microsoft.com/office/powerpoint/2010/main" val="213410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E3F76F8-BD16-CC1B-0E35-EA3EDABF98EF}"/>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36FF0C-9342-9CD0-34B8-7B75DCADD9B7}"/>
              </a:ext>
            </a:extLst>
          </p:cNvPr>
          <p:cNvSpPr txBox="1"/>
          <p:nvPr/>
        </p:nvSpPr>
        <p:spPr>
          <a:xfrm>
            <a:off x="4396839" y="256057"/>
            <a:ext cx="3825834" cy="461665"/>
          </a:xfrm>
          <a:prstGeom prst="rect">
            <a:avLst/>
          </a:prstGeom>
          <a:noFill/>
          <a:ln w="28575">
            <a:solidFill>
              <a:srgbClr val="00B0F0"/>
            </a:solidFill>
            <a:prstDash val="lgDash"/>
          </a:ln>
        </p:spPr>
        <p:txBody>
          <a:bodyPr wrap="square" rtlCol="0">
            <a:spAutoFit/>
          </a:bodyPr>
          <a:lstStyle/>
          <a:p>
            <a:pPr algn="ctr"/>
            <a:r>
              <a:rPr lang="en-US" sz="2400" b="1" dirty="0"/>
              <a:t>Final Page (result.html)</a:t>
            </a:r>
          </a:p>
        </p:txBody>
      </p:sp>
      <p:sp>
        <p:nvSpPr>
          <p:cNvPr id="4" name="Rectangle 3">
            <a:extLst>
              <a:ext uri="{FF2B5EF4-FFF2-40B4-BE49-F238E27FC236}">
                <a16:creationId xmlns:a16="http://schemas.microsoft.com/office/drawing/2014/main" id="{5042A0C5-1C23-7630-BC66-45E48FEA2EED}"/>
              </a:ext>
            </a:extLst>
          </p:cNvPr>
          <p:cNvSpPr/>
          <p:nvPr/>
        </p:nvSpPr>
        <p:spPr>
          <a:xfrm>
            <a:off x="463144" y="1247627"/>
            <a:ext cx="7469579" cy="5153171"/>
          </a:xfrm>
          <a:prstGeom prst="rect">
            <a:avLst/>
          </a:prstGeom>
          <a:solidFill>
            <a:schemeClr val="bg1"/>
          </a:solidFill>
          <a:effectLst>
            <a:outerShdw blurRad="76200" dir="13500000" sy="23000" kx="12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B210FEA-F7CB-E2A0-2FC1-68EBDAC4D9E6}"/>
              </a:ext>
            </a:extLst>
          </p:cNvPr>
          <p:cNvSpPr/>
          <p:nvPr/>
        </p:nvSpPr>
        <p:spPr>
          <a:xfrm>
            <a:off x="463143" y="1247628"/>
            <a:ext cx="7469579" cy="427511"/>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IRA RESULT PAGE</a:t>
            </a:r>
          </a:p>
        </p:txBody>
      </p:sp>
      <p:sp>
        <p:nvSpPr>
          <p:cNvPr id="8" name="TextBox 7">
            <a:extLst>
              <a:ext uri="{FF2B5EF4-FFF2-40B4-BE49-F238E27FC236}">
                <a16:creationId xmlns:a16="http://schemas.microsoft.com/office/drawing/2014/main" id="{6B1043A9-5841-CCD3-A45E-DFC04DAD4584}"/>
              </a:ext>
            </a:extLst>
          </p:cNvPr>
          <p:cNvSpPr txBox="1"/>
          <p:nvPr/>
        </p:nvSpPr>
        <p:spPr>
          <a:xfrm>
            <a:off x="674149" y="1816361"/>
            <a:ext cx="1735666" cy="276999"/>
          </a:xfrm>
          <a:prstGeom prst="rect">
            <a:avLst/>
          </a:prstGeom>
          <a:noFill/>
        </p:spPr>
        <p:txBody>
          <a:bodyPr wrap="square" rtlCol="0">
            <a:spAutoFit/>
          </a:bodyPr>
          <a:lstStyle/>
          <a:p>
            <a:r>
              <a:rPr lang="en-US" sz="1200" b="1" dirty="0"/>
              <a:t>Vehicle Name:</a:t>
            </a:r>
          </a:p>
        </p:txBody>
      </p:sp>
      <p:sp>
        <p:nvSpPr>
          <p:cNvPr id="9" name="Rectangle 8">
            <a:extLst>
              <a:ext uri="{FF2B5EF4-FFF2-40B4-BE49-F238E27FC236}">
                <a16:creationId xmlns:a16="http://schemas.microsoft.com/office/drawing/2014/main" id="{709A20E8-953E-2A7A-ECA7-88282F930AC5}"/>
              </a:ext>
            </a:extLst>
          </p:cNvPr>
          <p:cNvSpPr/>
          <p:nvPr/>
        </p:nvSpPr>
        <p:spPr>
          <a:xfrm>
            <a:off x="1929084" y="1861516"/>
            <a:ext cx="1964267" cy="20800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Xxxxxx</a:t>
            </a:r>
            <a:r>
              <a:rPr lang="en-US" dirty="0">
                <a:solidFill>
                  <a:schemeClr val="tx1"/>
                </a:solidFill>
              </a:rPr>
              <a:t> Xxxx5</a:t>
            </a:r>
          </a:p>
        </p:txBody>
      </p:sp>
      <p:sp>
        <p:nvSpPr>
          <p:cNvPr id="10" name="TextBox 9">
            <a:extLst>
              <a:ext uri="{FF2B5EF4-FFF2-40B4-BE49-F238E27FC236}">
                <a16:creationId xmlns:a16="http://schemas.microsoft.com/office/drawing/2014/main" id="{143FAC42-8D6C-8244-F969-EF7D48E9F94C}"/>
              </a:ext>
            </a:extLst>
          </p:cNvPr>
          <p:cNvSpPr txBox="1"/>
          <p:nvPr/>
        </p:nvSpPr>
        <p:spPr>
          <a:xfrm>
            <a:off x="679427" y="2096082"/>
            <a:ext cx="1735666" cy="276999"/>
          </a:xfrm>
          <a:prstGeom prst="rect">
            <a:avLst/>
          </a:prstGeom>
          <a:noFill/>
        </p:spPr>
        <p:txBody>
          <a:bodyPr wrap="square" rtlCol="0">
            <a:spAutoFit/>
          </a:bodyPr>
          <a:lstStyle/>
          <a:p>
            <a:r>
              <a:rPr lang="en-US" sz="1200" b="1" dirty="0"/>
              <a:t>Eligibility:</a:t>
            </a:r>
          </a:p>
        </p:txBody>
      </p:sp>
      <p:sp>
        <p:nvSpPr>
          <p:cNvPr id="11" name="TextBox 10">
            <a:extLst>
              <a:ext uri="{FF2B5EF4-FFF2-40B4-BE49-F238E27FC236}">
                <a16:creationId xmlns:a16="http://schemas.microsoft.com/office/drawing/2014/main" id="{67A26B7D-0852-8002-9EB1-CCE178DAD2E5}"/>
              </a:ext>
            </a:extLst>
          </p:cNvPr>
          <p:cNvSpPr txBox="1"/>
          <p:nvPr/>
        </p:nvSpPr>
        <p:spPr>
          <a:xfrm>
            <a:off x="1458361" y="2090588"/>
            <a:ext cx="2334050" cy="276999"/>
          </a:xfrm>
          <a:prstGeom prst="rect">
            <a:avLst/>
          </a:prstGeom>
          <a:noFill/>
        </p:spPr>
        <p:txBody>
          <a:bodyPr wrap="square" rtlCol="0">
            <a:spAutoFit/>
          </a:bodyPr>
          <a:lstStyle/>
          <a:p>
            <a:r>
              <a:rPr lang="en-US" sz="1200" b="1" dirty="0"/>
              <a:t>Eligible for $7,500 tax credit</a:t>
            </a:r>
          </a:p>
        </p:txBody>
      </p:sp>
      <p:sp>
        <p:nvSpPr>
          <p:cNvPr id="12" name="TextBox 11">
            <a:extLst>
              <a:ext uri="{FF2B5EF4-FFF2-40B4-BE49-F238E27FC236}">
                <a16:creationId xmlns:a16="http://schemas.microsoft.com/office/drawing/2014/main" id="{0E2A7E02-E550-7085-2BCD-F9AA5FC96E14}"/>
              </a:ext>
            </a:extLst>
          </p:cNvPr>
          <p:cNvSpPr txBox="1"/>
          <p:nvPr/>
        </p:nvSpPr>
        <p:spPr>
          <a:xfrm>
            <a:off x="674149" y="2454913"/>
            <a:ext cx="2334050" cy="276999"/>
          </a:xfrm>
          <a:prstGeom prst="rect">
            <a:avLst/>
          </a:prstGeom>
          <a:noFill/>
        </p:spPr>
        <p:txBody>
          <a:bodyPr wrap="square" rtlCol="0">
            <a:spAutoFit/>
          </a:bodyPr>
          <a:lstStyle/>
          <a:p>
            <a:r>
              <a:rPr lang="en-US" sz="1200" b="1" dirty="0"/>
              <a:t>Reasons:</a:t>
            </a:r>
          </a:p>
        </p:txBody>
      </p:sp>
      <p:sp>
        <p:nvSpPr>
          <p:cNvPr id="13" name="TextBox 12">
            <a:extLst>
              <a:ext uri="{FF2B5EF4-FFF2-40B4-BE49-F238E27FC236}">
                <a16:creationId xmlns:a16="http://schemas.microsoft.com/office/drawing/2014/main" id="{2E81C553-BE5D-004E-9A0A-F46D26A63C30}"/>
              </a:ext>
            </a:extLst>
          </p:cNvPr>
          <p:cNvSpPr txBox="1"/>
          <p:nvPr/>
        </p:nvSpPr>
        <p:spPr>
          <a:xfrm>
            <a:off x="847002" y="2734634"/>
            <a:ext cx="4758267" cy="276999"/>
          </a:xfrm>
          <a:prstGeom prst="rect">
            <a:avLst/>
          </a:prstGeom>
          <a:noFill/>
        </p:spPr>
        <p:txBody>
          <a:bodyPr wrap="square" rtlCol="0">
            <a:spAutoFit/>
          </a:bodyPr>
          <a:lstStyle/>
          <a:p>
            <a:pPr marL="171450" indent="-171450">
              <a:buFont typeface="Wingdings" panose="05000000000000000000" pitchFamily="2" charset="2"/>
              <a:buChar char="§"/>
            </a:pPr>
            <a:r>
              <a:rPr lang="en-US" sz="1200" dirty="0"/>
              <a:t>Battery manufactured in North America</a:t>
            </a:r>
          </a:p>
        </p:txBody>
      </p:sp>
      <p:sp>
        <p:nvSpPr>
          <p:cNvPr id="14" name="TextBox 13">
            <a:extLst>
              <a:ext uri="{FF2B5EF4-FFF2-40B4-BE49-F238E27FC236}">
                <a16:creationId xmlns:a16="http://schemas.microsoft.com/office/drawing/2014/main" id="{FC2F16D5-9609-9DD4-742A-7CDE1C1945CB}"/>
              </a:ext>
            </a:extLst>
          </p:cNvPr>
          <p:cNvSpPr txBox="1"/>
          <p:nvPr/>
        </p:nvSpPr>
        <p:spPr>
          <a:xfrm>
            <a:off x="847002" y="3000906"/>
            <a:ext cx="4758267" cy="276999"/>
          </a:xfrm>
          <a:prstGeom prst="rect">
            <a:avLst/>
          </a:prstGeom>
          <a:noFill/>
        </p:spPr>
        <p:txBody>
          <a:bodyPr wrap="square" rtlCol="0">
            <a:spAutoFit/>
          </a:bodyPr>
          <a:lstStyle/>
          <a:p>
            <a:pPr marL="171450" indent="-171450">
              <a:buFont typeface="Wingdings" panose="05000000000000000000" pitchFamily="2" charset="2"/>
              <a:buChar char="§"/>
            </a:pPr>
            <a:r>
              <a:rPr lang="en-US" sz="1200" dirty="0"/>
              <a:t>Critical minerals sourced from compliant countries</a:t>
            </a:r>
          </a:p>
        </p:txBody>
      </p:sp>
      <p:pic>
        <p:nvPicPr>
          <p:cNvPr id="15" name="Picture 2" descr="Google fails to get access to South Korea info | Tsargrad Institute">
            <a:extLst>
              <a:ext uri="{FF2B5EF4-FFF2-40B4-BE49-F238E27FC236}">
                <a16:creationId xmlns:a16="http://schemas.microsoft.com/office/drawing/2014/main" id="{9E9295A7-0025-A09F-4C03-3CE277347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727" y="3464398"/>
            <a:ext cx="4042980" cy="22720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B472169-9C73-522A-3040-656E780C790F}"/>
              </a:ext>
            </a:extLst>
          </p:cNvPr>
          <p:cNvSpPr/>
          <p:nvPr/>
        </p:nvSpPr>
        <p:spPr>
          <a:xfrm>
            <a:off x="5075191" y="3482634"/>
            <a:ext cx="2620003" cy="22356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2023 Hyundai IONIQ 5 Colors, Price, Specs | Schomp Hyundai">
            <a:extLst>
              <a:ext uri="{FF2B5EF4-FFF2-40B4-BE49-F238E27FC236}">
                <a16:creationId xmlns:a16="http://schemas.microsoft.com/office/drawing/2014/main" id="{7C905CF3-EDD4-3525-2BD4-6AACD1E6A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962" y="3740845"/>
            <a:ext cx="3933957" cy="177091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4E9C268E-9F09-E806-1237-1B464E0CC13B}"/>
              </a:ext>
            </a:extLst>
          </p:cNvPr>
          <p:cNvSpPr/>
          <p:nvPr/>
        </p:nvSpPr>
        <p:spPr>
          <a:xfrm>
            <a:off x="996679" y="5969449"/>
            <a:ext cx="2213485" cy="285810"/>
          </a:xfrm>
          <a:prstGeom prst="roundRect">
            <a:avLst/>
          </a:prstGeom>
          <a:gradFill flip="none" rotWithShape="1">
            <a:gsLst>
              <a:gs pos="0">
                <a:schemeClr val="bg2">
                  <a:lumMod val="90000"/>
                  <a:shade val="30000"/>
                  <a:satMod val="115000"/>
                </a:schemeClr>
              </a:gs>
              <a:gs pos="50000">
                <a:schemeClr val="bg2">
                  <a:lumMod val="90000"/>
                  <a:shade val="67500"/>
                  <a:satMod val="115000"/>
                </a:schemeClr>
              </a:gs>
              <a:gs pos="100000">
                <a:schemeClr val="bg2">
                  <a:lumMod val="90000"/>
                  <a:shade val="100000"/>
                  <a:satMod val="115000"/>
                </a:scheme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Check another Vehicle</a:t>
            </a:r>
          </a:p>
        </p:txBody>
      </p:sp>
      <p:sp>
        <p:nvSpPr>
          <p:cNvPr id="19" name="Rectangle: Rounded Corners 18">
            <a:extLst>
              <a:ext uri="{FF2B5EF4-FFF2-40B4-BE49-F238E27FC236}">
                <a16:creationId xmlns:a16="http://schemas.microsoft.com/office/drawing/2014/main" id="{18CD4543-71FC-442F-8586-A3329767FCC5}"/>
              </a:ext>
            </a:extLst>
          </p:cNvPr>
          <p:cNvSpPr/>
          <p:nvPr/>
        </p:nvSpPr>
        <p:spPr>
          <a:xfrm>
            <a:off x="4184298" y="5991281"/>
            <a:ext cx="2213485" cy="263978"/>
          </a:xfrm>
          <a:prstGeom prst="round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Return to Home Page</a:t>
            </a:r>
          </a:p>
        </p:txBody>
      </p:sp>
      <p:pic>
        <p:nvPicPr>
          <p:cNvPr id="20" name="Picture 8" descr="Flag of South Korea - Wikipedia">
            <a:extLst>
              <a:ext uri="{FF2B5EF4-FFF2-40B4-BE49-F238E27FC236}">
                <a16:creationId xmlns:a16="http://schemas.microsoft.com/office/drawing/2014/main" id="{FD2B6D2C-BA5C-7AEB-658C-793F9E2CF1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0067" y="4215741"/>
            <a:ext cx="482344" cy="3213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8E83B07-CBE3-495E-350A-C5CD80160C50}"/>
              </a:ext>
            </a:extLst>
          </p:cNvPr>
          <p:cNvSpPr txBox="1"/>
          <p:nvPr/>
        </p:nvSpPr>
        <p:spPr>
          <a:xfrm>
            <a:off x="8503230" y="348390"/>
            <a:ext cx="3269668" cy="646331"/>
          </a:xfrm>
          <a:prstGeom prst="rect">
            <a:avLst/>
          </a:prstGeom>
          <a:noFill/>
        </p:spPr>
        <p:txBody>
          <a:bodyPr wrap="square" rtlCol="0">
            <a:spAutoFit/>
          </a:bodyPr>
          <a:lstStyle/>
          <a:p>
            <a:r>
              <a:rPr lang="en-US" b="1" dirty="0"/>
              <a:t>UI Design: </a:t>
            </a:r>
            <a:r>
              <a:rPr lang="en-US" b="1" dirty="0">
                <a:solidFill>
                  <a:srgbClr val="FF0000"/>
                </a:solidFill>
              </a:rPr>
              <a:t>NOT LOCKED</a:t>
            </a:r>
          </a:p>
          <a:p>
            <a:pPr algn="ctr"/>
            <a:r>
              <a:rPr lang="en-US" b="1" i="1" dirty="0">
                <a:solidFill>
                  <a:srgbClr val="FF0000"/>
                </a:solidFill>
              </a:rPr>
              <a:t>Under - development</a:t>
            </a:r>
          </a:p>
        </p:txBody>
      </p:sp>
      <p:pic>
        <p:nvPicPr>
          <p:cNvPr id="24" name="Picture 23">
            <a:extLst>
              <a:ext uri="{FF2B5EF4-FFF2-40B4-BE49-F238E27FC236}">
                <a16:creationId xmlns:a16="http://schemas.microsoft.com/office/drawing/2014/main" id="{5BDFDD4A-EA61-6AC2-4C71-A6877D70DF3D}"/>
              </a:ext>
            </a:extLst>
          </p:cNvPr>
          <p:cNvPicPr>
            <a:picLocks noChangeAspect="1"/>
          </p:cNvPicPr>
          <p:nvPr/>
        </p:nvPicPr>
        <p:blipFill>
          <a:blip r:embed="rId6"/>
          <a:stretch>
            <a:fillRect/>
          </a:stretch>
        </p:blipFill>
        <p:spPr>
          <a:xfrm>
            <a:off x="11389377" y="463139"/>
            <a:ext cx="383521" cy="383521"/>
          </a:xfrm>
          <a:prstGeom prst="rect">
            <a:avLst/>
          </a:prstGeom>
          <a:effectLst>
            <a:glow rad="228600">
              <a:schemeClr val="accent2">
                <a:satMod val="175000"/>
                <a:alpha val="40000"/>
              </a:schemeClr>
            </a:glow>
          </a:effectLst>
        </p:spPr>
      </p:pic>
      <p:sp>
        <p:nvSpPr>
          <p:cNvPr id="25" name="Rectangle: Rounded Corners 24">
            <a:extLst>
              <a:ext uri="{FF2B5EF4-FFF2-40B4-BE49-F238E27FC236}">
                <a16:creationId xmlns:a16="http://schemas.microsoft.com/office/drawing/2014/main" id="{B7A16569-B4A9-A5D3-7BD1-58C90A558C6D}"/>
              </a:ext>
            </a:extLst>
          </p:cNvPr>
          <p:cNvSpPr/>
          <p:nvPr/>
        </p:nvSpPr>
        <p:spPr>
          <a:xfrm>
            <a:off x="8616541" y="1210846"/>
            <a:ext cx="2399805" cy="1883577"/>
          </a:xfrm>
          <a:prstGeom prst="roundRect">
            <a:avLst>
              <a:gd name="adj" fmla="val 12059"/>
            </a:avLst>
          </a:prstGeom>
          <a:solidFill>
            <a:schemeClr val="bg1">
              <a:lumMod val="95000"/>
            </a:schemeClr>
          </a:solidFill>
          <a:ln>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18A5AEC-91E5-C524-79CE-8F897E74AEAC}"/>
              </a:ext>
            </a:extLst>
          </p:cNvPr>
          <p:cNvPicPr>
            <a:picLocks noChangeAspect="1"/>
          </p:cNvPicPr>
          <p:nvPr/>
        </p:nvPicPr>
        <p:blipFill>
          <a:blip r:embed="rId7"/>
          <a:stretch>
            <a:fillRect/>
          </a:stretch>
        </p:blipFill>
        <p:spPr>
          <a:xfrm>
            <a:off x="9298469" y="1915227"/>
            <a:ext cx="953987" cy="953987"/>
          </a:xfrm>
          <a:prstGeom prst="rect">
            <a:avLst/>
          </a:prstGeom>
          <a:effectLst>
            <a:glow rad="228600">
              <a:schemeClr val="accent6">
                <a:satMod val="175000"/>
                <a:alpha val="40000"/>
              </a:schemeClr>
            </a:glow>
          </a:effectLst>
        </p:spPr>
      </p:pic>
      <p:sp>
        <p:nvSpPr>
          <p:cNvPr id="27" name="TextBox 26">
            <a:extLst>
              <a:ext uri="{FF2B5EF4-FFF2-40B4-BE49-F238E27FC236}">
                <a16:creationId xmlns:a16="http://schemas.microsoft.com/office/drawing/2014/main" id="{79EA243C-72A7-6380-4CD4-F12500ACF02B}"/>
              </a:ext>
            </a:extLst>
          </p:cNvPr>
          <p:cNvSpPr txBox="1"/>
          <p:nvPr/>
        </p:nvSpPr>
        <p:spPr>
          <a:xfrm>
            <a:off x="8695713" y="1249118"/>
            <a:ext cx="2176406" cy="646331"/>
          </a:xfrm>
          <a:prstGeom prst="rect">
            <a:avLst/>
          </a:prstGeom>
          <a:noFill/>
        </p:spPr>
        <p:txBody>
          <a:bodyPr wrap="square" rtlCol="0">
            <a:spAutoFit/>
          </a:bodyPr>
          <a:lstStyle/>
          <a:p>
            <a:pPr algn="ctr"/>
            <a:r>
              <a:rPr lang="en-US" b="1" dirty="0"/>
              <a:t>Simple Design = Less Lead Time</a:t>
            </a:r>
          </a:p>
        </p:txBody>
      </p:sp>
    </p:spTree>
    <p:extLst>
      <p:ext uri="{BB962C8B-B14F-4D97-AF65-F5344CB8AC3E}">
        <p14:creationId xmlns:p14="http://schemas.microsoft.com/office/powerpoint/2010/main" val="61788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E3F76F8-BD16-CC1B-0E35-EA3EDABF98EF}"/>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36FF0C-9342-9CD0-34B8-7B75DCADD9B7}"/>
              </a:ext>
            </a:extLst>
          </p:cNvPr>
          <p:cNvSpPr txBox="1"/>
          <p:nvPr/>
        </p:nvSpPr>
        <p:spPr>
          <a:xfrm>
            <a:off x="3413660" y="256057"/>
            <a:ext cx="5364678" cy="461665"/>
          </a:xfrm>
          <a:prstGeom prst="rect">
            <a:avLst/>
          </a:prstGeom>
          <a:noFill/>
          <a:ln w="28575">
            <a:solidFill>
              <a:srgbClr val="00B0F0"/>
            </a:solidFill>
            <a:prstDash val="lgDash"/>
          </a:ln>
        </p:spPr>
        <p:txBody>
          <a:bodyPr wrap="square" rtlCol="0">
            <a:spAutoFit/>
          </a:bodyPr>
          <a:lstStyle/>
          <a:p>
            <a:pPr algn="ctr"/>
            <a:r>
              <a:rPr lang="en-US" sz="2400" b="1" dirty="0"/>
              <a:t>Project Completion Timeline</a:t>
            </a:r>
          </a:p>
        </p:txBody>
      </p:sp>
      <p:cxnSp>
        <p:nvCxnSpPr>
          <p:cNvPr id="4" name="Straight Connector 3">
            <a:extLst>
              <a:ext uri="{FF2B5EF4-FFF2-40B4-BE49-F238E27FC236}">
                <a16:creationId xmlns:a16="http://schemas.microsoft.com/office/drawing/2014/main" id="{70836341-B86C-1EC5-545A-A108E09A3F0A}"/>
              </a:ext>
            </a:extLst>
          </p:cNvPr>
          <p:cNvCxnSpPr/>
          <p:nvPr/>
        </p:nvCxnSpPr>
        <p:spPr>
          <a:xfrm>
            <a:off x="265214" y="843149"/>
            <a:ext cx="11661569"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 name="Rectangle: Rounded Corners 6">
            <a:extLst>
              <a:ext uri="{FF2B5EF4-FFF2-40B4-BE49-F238E27FC236}">
                <a16:creationId xmlns:a16="http://schemas.microsoft.com/office/drawing/2014/main" id="{1974EDF1-A86E-C257-17F7-54C10E28D165}"/>
              </a:ext>
            </a:extLst>
          </p:cNvPr>
          <p:cNvSpPr/>
          <p:nvPr/>
        </p:nvSpPr>
        <p:spPr>
          <a:xfrm>
            <a:off x="265214" y="2873113"/>
            <a:ext cx="11503233" cy="771875"/>
          </a:xfrm>
          <a:prstGeom prst="roundRect">
            <a:avLst/>
          </a:prstGeom>
          <a:gradFill flip="none" rotWithShape="1">
            <a:gsLst>
              <a:gs pos="0">
                <a:schemeClr val="tx2">
                  <a:lumMod val="10000"/>
                  <a:lumOff val="90000"/>
                  <a:shade val="30000"/>
                  <a:satMod val="115000"/>
                </a:schemeClr>
              </a:gs>
              <a:gs pos="50000">
                <a:schemeClr val="tx2">
                  <a:lumMod val="10000"/>
                  <a:lumOff val="90000"/>
                  <a:shade val="67500"/>
                  <a:satMod val="115000"/>
                </a:schemeClr>
              </a:gs>
              <a:gs pos="100000">
                <a:schemeClr val="tx2">
                  <a:lumMod val="10000"/>
                  <a:lumOff val="90000"/>
                  <a:shade val="100000"/>
                  <a:satMod val="115000"/>
                </a:schemeClr>
              </a:gs>
            </a:gsLst>
            <a:path path="circle">
              <a:fillToRect t="100000" r="100000"/>
            </a:path>
            <a:tileRect l="-100000" b="-100000"/>
          </a:gradFill>
          <a:ln>
            <a:noFill/>
          </a:ln>
          <a:effectLst>
            <a:reflection blurRad="6350" stA="50000" endA="300" endPos="555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4D68C71-761C-23CE-9582-D9723281A4E0}"/>
              </a:ext>
            </a:extLst>
          </p:cNvPr>
          <p:cNvSpPr/>
          <p:nvPr/>
        </p:nvSpPr>
        <p:spPr>
          <a:xfrm>
            <a:off x="11768447" y="3075710"/>
            <a:ext cx="122710" cy="317661"/>
          </a:xfrm>
          <a:prstGeom prst="round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0" scaled="1"/>
            <a:tileRect/>
          </a:gradFill>
          <a:ln>
            <a:noFill/>
          </a:ln>
          <a:effectLst>
            <a:reflection blurRad="6350" stA="50000" endA="300" endPos="555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5CD96B2-0B09-1AA7-E19C-F74154B5473B}"/>
              </a:ext>
            </a:extLst>
          </p:cNvPr>
          <p:cNvSpPr/>
          <p:nvPr/>
        </p:nvSpPr>
        <p:spPr>
          <a:xfrm>
            <a:off x="280060" y="2873112"/>
            <a:ext cx="7237021" cy="771875"/>
          </a:xfrm>
          <a:prstGeom prst="round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3500000" scaled="1"/>
            <a:tileRect/>
          </a:gradFill>
          <a:ln>
            <a:noFill/>
          </a:ln>
          <a:effectLst>
            <a:reflection blurRad="6350" stA="50000" endA="300" endPos="55500" dist="1016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A98C31E-4572-AB66-5F10-5925013C3219}"/>
              </a:ext>
            </a:extLst>
          </p:cNvPr>
          <p:cNvCxnSpPr/>
          <p:nvPr/>
        </p:nvCxnSpPr>
        <p:spPr>
          <a:xfrm flipV="1">
            <a:off x="1294410" y="2185060"/>
            <a:ext cx="0" cy="688052"/>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CA2878D0-4ABB-E92E-AE6A-4EC5609F56DD}"/>
              </a:ext>
            </a:extLst>
          </p:cNvPr>
          <p:cNvCxnSpPr>
            <a:cxnSpLocks/>
          </p:cNvCxnSpPr>
          <p:nvPr/>
        </p:nvCxnSpPr>
        <p:spPr>
          <a:xfrm flipV="1">
            <a:off x="1294410" y="2024743"/>
            <a:ext cx="629393" cy="160316"/>
          </a:xfrm>
          <a:prstGeom prst="line">
            <a:avLst/>
          </a:prstGeom>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E8C0C4A-EE9D-F501-C0FE-69CF8DE266AA}"/>
              </a:ext>
            </a:extLst>
          </p:cNvPr>
          <p:cNvSpPr/>
          <p:nvPr/>
        </p:nvSpPr>
        <p:spPr>
          <a:xfrm>
            <a:off x="1814450" y="1638796"/>
            <a:ext cx="1769421" cy="451260"/>
          </a:xfrm>
          <a:prstGeom prst="rect">
            <a:avLst/>
          </a:prstGeom>
          <a:solidFill>
            <a:schemeClr val="accent6">
              <a:lumMod val="20000"/>
              <a:lumOff val="80000"/>
            </a:schemeClr>
          </a:solidFill>
          <a:ln>
            <a:solidFill>
              <a:srgbClr val="00B050"/>
            </a:solidFill>
          </a:ln>
          <a:effectLst>
            <a:glow rad="139700">
              <a:schemeClr val="accent6">
                <a:satMod val="175000"/>
                <a:alpha val="40000"/>
              </a:schemeClr>
            </a:glow>
          </a:effectLst>
          <a:scene3d>
            <a:camera prst="isometricOffAxis1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April 9</a:t>
            </a:r>
            <a:r>
              <a:rPr lang="en-US" baseline="30000" dirty="0">
                <a:solidFill>
                  <a:schemeClr val="tx1"/>
                </a:solidFill>
              </a:rPr>
              <a:t>th</a:t>
            </a:r>
            <a:r>
              <a:rPr lang="en-US" dirty="0">
                <a:solidFill>
                  <a:schemeClr val="tx1"/>
                </a:solidFill>
              </a:rPr>
              <a:t> – 15th</a:t>
            </a:r>
          </a:p>
        </p:txBody>
      </p:sp>
      <p:cxnSp>
        <p:nvCxnSpPr>
          <p:cNvPr id="17" name="Straight Connector 16">
            <a:extLst>
              <a:ext uri="{FF2B5EF4-FFF2-40B4-BE49-F238E27FC236}">
                <a16:creationId xmlns:a16="http://schemas.microsoft.com/office/drawing/2014/main" id="{A74CBF49-132D-5D97-13DC-0DF1B96A430A}"/>
              </a:ext>
            </a:extLst>
          </p:cNvPr>
          <p:cNvCxnSpPr/>
          <p:nvPr/>
        </p:nvCxnSpPr>
        <p:spPr>
          <a:xfrm flipV="1">
            <a:off x="4605646" y="2185059"/>
            <a:ext cx="0" cy="688052"/>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619C5CD-E110-E9C3-4E05-0BACC9E31308}"/>
              </a:ext>
            </a:extLst>
          </p:cNvPr>
          <p:cNvCxnSpPr>
            <a:cxnSpLocks/>
          </p:cNvCxnSpPr>
          <p:nvPr/>
        </p:nvCxnSpPr>
        <p:spPr>
          <a:xfrm flipV="1">
            <a:off x="4605646" y="2024742"/>
            <a:ext cx="629393" cy="160316"/>
          </a:xfrm>
          <a:prstGeom prst="line">
            <a:avLst/>
          </a:prstGeom>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BE0D29E3-D347-3CB9-9A81-C41798E4B253}"/>
              </a:ext>
            </a:extLst>
          </p:cNvPr>
          <p:cNvSpPr/>
          <p:nvPr/>
        </p:nvSpPr>
        <p:spPr>
          <a:xfrm>
            <a:off x="5164531" y="1638795"/>
            <a:ext cx="1769421" cy="451260"/>
          </a:xfrm>
          <a:prstGeom prst="rect">
            <a:avLst/>
          </a:prstGeom>
          <a:solidFill>
            <a:schemeClr val="accent6">
              <a:lumMod val="20000"/>
              <a:lumOff val="80000"/>
            </a:schemeClr>
          </a:solidFill>
          <a:ln>
            <a:solidFill>
              <a:srgbClr val="00B050"/>
            </a:solidFill>
          </a:ln>
          <a:effectLst>
            <a:glow rad="139700">
              <a:schemeClr val="accent6">
                <a:satMod val="175000"/>
                <a:alpha val="40000"/>
              </a:schemeClr>
            </a:glow>
          </a:effectLst>
          <a:scene3d>
            <a:camera prst="isometricOffAxis1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April 16th – 20th</a:t>
            </a:r>
          </a:p>
        </p:txBody>
      </p:sp>
      <p:cxnSp>
        <p:nvCxnSpPr>
          <p:cNvPr id="20" name="Straight Connector 19">
            <a:extLst>
              <a:ext uri="{FF2B5EF4-FFF2-40B4-BE49-F238E27FC236}">
                <a16:creationId xmlns:a16="http://schemas.microsoft.com/office/drawing/2014/main" id="{950164D0-E04A-E589-582A-D45C0737833C}"/>
              </a:ext>
            </a:extLst>
          </p:cNvPr>
          <p:cNvCxnSpPr/>
          <p:nvPr/>
        </p:nvCxnSpPr>
        <p:spPr>
          <a:xfrm flipV="1">
            <a:off x="8118763" y="2185058"/>
            <a:ext cx="0" cy="688052"/>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1A24F2B2-EF51-66A6-4DB2-2753702FE0E4}"/>
              </a:ext>
            </a:extLst>
          </p:cNvPr>
          <p:cNvCxnSpPr>
            <a:cxnSpLocks/>
          </p:cNvCxnSpPr>
          <p:nvPr/>
        </p:nvCxnSpPr>
        <p:spPr>
          <a:xfrm flipV="1">
            <a:off x="8118763" y="2024742"/>
            <a:ext cx="629393" cy="160316"/>
          </a:xfrm>
          <a:prstGeom prst="line">
            <a:avLst/>
          </a:prstGeom>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B5267694-3BDE-6210-4407-C6F0E90B75F6}"/>
              </a:ext>
            </a:extLst>
          </p:cNvPr>
          <p:cNvSpPr/>
          <p:nvPr/>
        </p:nvSpPr>
        <p:spPr>
          <a:xfrm>
            <a:off x="8608129" y="1638795"/>
            <a:ext cx="1769421" cy="451260"/>
          </a:xfrm>
          <a:prstGeom prst="rect">
            <a:avLst/>
          </a:prstGeom>
          <a:solidFill>
            <a:schemeClr val="accent6">
              <a:lumMod val="20000"/>
              <a:lumOff val="80000"/>
            </a:schemeClr>
          </a:solidFill>
          <a:ln>
            <a:solidFill>
              <a:srgbClr val="00B050"/>
            </a:solidFill>
          </a:ln>
          <a:effectLst>
            <a:glow rad="228600">
              <a:schemeClr val="accent2">
                <a:satMod val="175000"/>
                <a:alpha val="40000"/>
              </a:schemeClr>
            </a:glow>
          </a:effectLst>
          <a:scene3d>
            <a:camera prst="isometricOffAxis1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April 21</a:t>
            </a:r>
            <a:r>
              <a:rPr lang="en-US" baseline="30000" dirty="0">
                <a:solidFill>
                  <a:schemeClr val="tx1"/>
                </a:solidFill>
              </a:rPr>
              <a:t>st</a:t>
            </a:r>
            <a:r>
              <a:rPr lang="en-US" dirty="0">
                <a:solidFill>
                  <a:schemeClr val="tx1"/>
                </a:solidFill>
              </a:rPr>
              <a:t> – 25th</a:t>
            </a:r>
          </a:p>
        </p:txBody>
      </p:sp>
      <p:cxnSp>
        <p:nvCxnSpPr>
          <p:cNvPr id="23" name="Straight Connector 22">
            <a:extLst>
              <a:ext uri="{FF2B5EF4-FFF2-40B4-BE49-F238E27FC236}">
                <a16:creationId xmlns:a16="http://schemas.microsoft.com/office/drawing/2014/main" id="{12E895D4-72C1-CAEB-3275-DDC60251CE16}"/>
              </a:ext>
            </a:extLst>
          </p:cNvPr>
          <p:cNvCxnSpPr/>
          <p:nvPr/>
        </p:nvCxnSpPr>
        <p:spPr>
          <a:xfrm flipV="1">
            <a:off x="10395362" y="2193964"/>
            <a:ext cx="0" cy="688052"/>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64140E2-4642-9298-537D-8B5F4E52A400}"/>
              </a:ext>
            </a:extLst>
          </p:cNvPr>
          <p:cNvCxnSpPr>
            <a:cxnSpLocks/>
          </p:cNvCxnSpPr>
          <p:nvPr/>
        </p:nvCxnSpPr>
        <p:spPr>
          <a:xfrm flipV="1">
            <a:off x="10408223" y="2042554"/>
            <a:ext cx="397824" cy="160316"/>
          </a:xfrm>
          <a:prstGeom prst="line">
            <a:avLst/>
          </a:prstGeom>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5FF69AEC-A914-A3A8-D8BB-DBBBDEFF12B2}"/>
              </a:ext>
            </a:extLst>
          </p:cNvPr>
          <p:cNvSpPr/>
          <p:nvPr/>
        </p:nvSpPr>
        <p:spPr>
          <a:xfrm>
            <a:off x="10611588" y="1742705"/>
            <a:ext cx="1315195" cy="442352"/>
          </a:xfrm>
          <a:prstGeom prst="rect">
            <a:avLst/>
          </a:prstGeom>
          <a:solidFill>
            <a:schemeClr val="accent6">
              <a:lumMod val="20000"/>
              <a:lumOff val="80000"/>
            </a:schemeClr>
          </a:solidFill>
          <a:ln>
            <a:solidFill>
              <a:srgbClr val="00B050"/>
            </a:solidFill>
          </a:ln>
          <a:effectLst>
            <a:glow rad="228600">
              <a:schemeClr val="accent2">
                <a:satMod val="175000"/>
                <a:alpha val="40000"/>
              </a:schemeClr>
            </a:glow>
          </a:effectLst>
          <a:scene3d>
            <a:camera prst="isometricOffAxis1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April 30th</a:t>
            </a:r>
          </a:p>
        </p:txBody>
      </p:sp>
      <p:sp>
        <p:nvSpPr>
          <p:cNvPr id="29" name="Rectangle 28">
            <a:extLst>
              <a:ext uri="{FF2B5EF4-FFF2-40B4-BE49-F238E27FC236}">
                <a16:creationId xmlns:a16="http://schemas.microsoft.com/office/drawing/2014/main" id="{642D5ACA-4B96-70EF-4B07-87C802122FD6}"/>
              </a:ext>
            </a:extLst>
          </p:cNvPr>
          <p:cNvSpPr/>
          <p:nvPr/>
        </p:nvSpPr>
        <p:spPr>
          <a:xfrm>
            <a:off x="1923803" y="2291938"/>
            <a:ext cx="2149432" cy="477263"/>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Research &amp; Develop</a:t>
            </a:r>
          </a:p>
        </p:txBody>
      </p:sp>
      <p:sp>
        <p:nvSpPr>
          <p:cNvPr id="30" name="Rectangle 29">
            <a:extLst>
              <a:ext uri="{FF2B5EF4-FFF2-40B4-BE49-F238E27FC236}">
                <a16:creationId xmlns:a16="http://schemas.microsoft.com/office/drawing/2014/main" id="{19DCE422-4BFD-739F-32CE-921453AFEC25}"/>
              </a:ext>
            </a:extLst>
          </p:cNvPr>
          <p:cNvSpPr/>
          <p:nvPr/>
        </p:nvSpPr>
        <p:spPr>
          <a:xfrm>
            <a:off x="5275611" y="2313489"/>
            <a:ext cx="1640774" cy="477263"/>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Start Coding</a:t>
            </a:r>
          </a:p>
        </p:txBody>
      </p:sp>
      <p:sp>
        <p:nvSpPr>
          <p:cNvPr id="31" name="Rectangle 30">
            <a:extLst>
              <a:ext uri="{FF2B5EF4-FFF2-40B4-BE49-F238E27FC236}">
                <a16:creationId xmlns:a16="http://schemas.microsoft.com/office/drawing/2014/main" id="{A6521D88-83F5-23FB-D146-5656BDE2FB3B}"/>
              </a:ext>
            </a:extLst>
          </p:cNvPr>
          <p:cNvSpPr/>
          <p:nvPr/>
        </p:nvSpPr>
        <p:spPr>
          <a:xfrm>
            <a:off x="8414163" y="2326104"/>
            <a:ext cx="1640774" cy="477263"/>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Finalize Project</a:t>
            </a:r>
          </a:p>
        </p:txBody>
      </p:sp>
      <p:sp>
        <p:nvSpPr>
          <p:cNvPr id="32" name="Rectangle 31">
            <a:extLst>
              <a:ext uri="{FF2B5EF4-FFF2-40B4-BE49-F238E27FC236}">
                <a16:creationId xmlns:a16="http://schemas.microsoft.com/office/drawing/2014/main" id="{BB6D3779-11F0-A700-735F-BAE47A564989}"/>
              </a:ext>
            </a:extLst>
          </p:cNvPr>
          <p:cNvSpPr/>
          <p:nvPr/>
        </p:nvSpPr>
        <p:spPr>
          <a:xfrm>
            <a:off x="10546277" y="2342793"/>
            <a:ext cx="1445815" cy="477263"/>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Testing</a:t>
            </a:r>
          </a:p>
        </p:txBody>
      </p:sp>
    </p:spTree>
    <p:extLst>
      <p:ext uri="{BB962C8B-B14F-4D97-AF65-F5344CB8AC3E}">
        <p14:creationId xmlns:p14="http://schemas.microsoft.com/office/powerpoint/2010/main" val="64752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5407B4C-886E-7F46-1BFB-6F3DE29A920A}"/>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blue background with white dots and lines&#10;&#10;Description automatically generated">
            <a:extLst>
              <a:ext uri="{FF2B5EF4-FFF2-40B4-BE49-F238E27FC236}">
                <a16:creationId xmlns:a16="http://schemas.microsoft.com/office/drawing/2014/main" id="{D668F29F-B700-454F-DAA9-58B45186B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967B0A8-98AC-7FFD-2FC4-DD5E5FD03737}"/>
              </a:ext>
            </a:extLst>
          </p:cNvPr>
          <p:cNvSpPr txBox="1"/>
          <p:nvPr/>
        </p:nvSpPr>
        <p:spPr>
          <a:xfrm>
            <a:off x="2325584" y="2381002"/>
            <a:ext cx="7540831" cy="1323439"/>
          </a:xfrm>
          <a:prstGeom prst="rect">
            <a:avLst/>
          </a:prstGeom>
          <a:noFill/>
        </p:spPr>
        <p:txBody>
          <a:bodyPr wrap="square" rtlCol="0">
            <a:spAutoFit/>
          </a:bodyPr>
          <a:lstStyle/>
          <a:p>
            <a:pPr algn="ctr"/>
            <a:r>
              <a:rPr lang="en-US" sz="8000" b="1" dirty="0">
                <a:solidFill>
                  <a:schemeClr val="bg1"/>
                </a:solidFill>
              </a:rPr>
              <a:t>THANK YOU</a:t>
            </a:r>
          </a:p>
        </p:txBody>
      </p:sp>
    </p:spTree>
    <p:extLst>
      <p:ext uri="{BB962C8B-B14F-4D97-AF65-F5344CB8AC3E}">
        <p14:creationId xmlns:p14="http://schemas.microsoft.com/office/powerpoint/2010/main" val="1826579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video game&#10;&#10;Description automatically generated">
            <a:extLst>
              <a:ext uri="{FF2B5EF4-FFF2-40B4-BE49-F238E27FC236}">
                <a16:creationId xmlns:a16="http://schemas.microsoft.com/office/drawing/2014/main" id="{AC53AD99-8758-A979-119D-6020C24E7F36}"/>
              </a:ext>
            </a:extLst>
          </p:cNvPr>
          <p:cNvPicPr>
            <a:picLocks noChangeAspect="1"/>
          </p:cNvPicPr>
          <p:nvPr/>
        </p:nvPicPr>
        <p:blipFill>
          <a:blip r:embed="rId2"/>
          <a:stretch>
            <a:fillRect/>
          </a:stretch>
        </p:blipFill>
        <p:spPr>
          <a:xfrm>
            <a:off x="643467" y="961729"/>
            <a:ext cx="10905066" cy="4934541"/>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905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ADC393-DDA9-C499-68F7-A1F9EC5E6449}"/>
              </a:ext>
            </a:extLst>
          </p:cNvPr>
          <p:cNvPicPr>
            <a:picLocks noChangeAspect="1"/>
          </p:cNvPicPr>
          <p:nvPr/>
        </p:nvPicPr>
        <p:blipFill>
          <a:blip r:embed="rId2"/>
          <a:stretch>
            <a:fillRect/>
          </a:stretch>
        </p:blipFill>
        <p:spPr>
          <a:xfrm>
            <a:off x="6037" y="771388"/>
            <a:ext cx="12179926" cy="5315223"/>
          </a:xfrm>
          <a:prstGeom prst="rect">
            <a:avLst/>
          </a:prstGeom>
        </p:spPr>
      </p:pic>
    </p:spTree>
    <p:extLst>
      <p:ext uri="{BB962C8B-B14F-4D97-AF65-F5344CB8AC3E}">
        <p14:creationId xmlns:p14="http://schemas.microsoft.com/office/powerpoint/2010/main" val="3436697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A65FC-D488-3A9D-CEF0-D93F05F4FC49}"/>
              </a:ext>
            </a:extLst>
          </p:cNvPr>
          <p:cNvPicPr>
            <a:picLocks noChangeAspect="1"/>
          </p:cNvPicPr>
          <p:nvPr/>
        </p:nvPicPr>
        <p:blipFill>
          <a:blip r:embed="rId2"/>
          <a:stretch>
            <a:fillRect/>
          </a:stretch>
        </p:blipFill>
        <p:spPr>
          <a:xfrm>
            <a:off x="113992" y="961898"/>
            <a:ext cx="11964015" cy="4934204"/>
          </a:xfrm>
          <a:prstGeom prst="rect">
            <a:avLst/>
          </a:prstGeom>
        </p:spPr>
      </p:pic>
    </p:spTree>
    <p:extLst>
      <p:ext uri="{BB962C8B-B14F-4D97-AF65-F5344CB8AC3E}">
        <p14:creationId xmlns:p14="http://schemas.microsoft.com/office/powerpoint/2010/main" val="641064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BC94F5-2848-7260-63EF-020F64BD58FF}"/>
              </a:ext>
            </a:extLst>
          </p:cNvPr>
          <p:cNvPicPr>
            <a:picLocks noChangeAspect="1"/>
          </p:cNvPicPr>
          <p:nvPr/>
        </p:nvPicPr>
        <p:blipFill>
          <a:blip r:embed="rId2"/>
          <a:stretch>
            <a:fillRect/>
          </a:stretch>
        </p:blipFill>
        <p:spPr>
          <a:xfrm>
            <a:off x="6037" y="644382"/>
            <a:ext cx="12179926" cy="5569236"/>
          </a:xfrm>
          <a:prstGeom prst="rect">
            <a:avLst/>
          </a:prstGeom>
        </p:spPr>
      </p:pic>
    </p:spTree>
    <p:extLst>
      <p:ext uri="{BB962C8B-B14F-4D97-AF65-F5344CB8AC3E}">
        <p14:creationId xmlns:p14="http://schemas.microsoft.com/office/powerpoint/2010/main" val="3689240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5387A-E11B-421F-7178-C81F6791F1C5}"/>
              </a:ext>
            </a:extLst>
          </p:cNvPr>
          <p:cNvPicPr>
            <a:picLocks noChangeAspect="1"/>
          </p:cNvPicPr>
          <p:nvPr/>
        </p:nvPicPr>
        <p:blipFill>
          <a:blip r:embed="rId2"/>
          <a:stretch>
            <a:fillRect/>
          </a:stretch>
        </p:blipFill>
        <p:spPr>
          <a:xfrm>
            <a:off x="6037" y="657082"/>
            <a:ext cx="12179926" cy="5543835"/>
          </a:xfrm>
          <a:prstGeom prst="rect">
            <a:avLst/>
          </a:prstGeom>
        </p:spPr>
      </p:pic>
    </p:spTree>
    <p:extLst>
      <p:ext uri="{BB962C8B-B14F-4D97-AF65-F5344CB8AC3E}">
        <p14:creationId xmlns:p14="http://schemas.microsoft.com/office/powerpoint/2010/main" val="303620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5916672-B8DC-2F72-9B07-7CCA57516FCD}"/>
              </a:ext>
            </a:extLst>
          </p:cNvPr>
          <p:cNvSpPr/>
          <p:nvPr/>
        </p:nvSpPr>
        <p:spPr>
          <a:xfrm>
            <a:off x="114795" y="130629"/>
            <a:ext cx="11962410" cy="6578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1E6322-C28F-0DC7-E7F1-6B42E4933D6A}"/>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E277F6B-55F6-CF4F-211C-C7C554879A8F}"/>
              </a:ext>
            </a:extLst>
          </p:cNvPr>
          <p:cNvSpPr txBox="1"/>
          <p:nvPr/>
        </p:nvSpPr>
        <p:spPr>
          <a:xfrm>
            <a:off x="4183083" y="256026"/>
            <a:ext cx="3825834" cy="461665"/>
          </a:xfrm>
          <a:prstGeom prst="rect">
            <a:avLst/>
          </a:prstGeom>
          <a:noFill/>
          <a:ln w="28575">
            <a:solidFill>
              <a:srgbClr val="00B0F0"/>
            </a:solidFill>
            <a:prstDash val="lgDash"/>
          </a:ln>
        </p:spPr>
        <p:txBody>
          <a:bodyPr wrap="square" rtlCol="0">
            <a:spAutoFit/>
          </a:bodyPr>
          <a:lstStyle/>
          <a:p>
            <a:pPr algn="ctr"/>
            <a:r>
              <a:rPr lang="en-US" sz="2400" b="1" dirty="0"/>
              <a:t>Project Description</a:t>
            </a:r>
          </a:p>
        </p:txBody>
      </p:sp>
      <p:cxnSp>
        <p:nvCxnSpPr>
          <p:cNvPr id="7" name="Straight Connector 6">
            <a:extLst>
              <a:ext uri="{FF2B5EF4-FFF2-40B4-BE49-F238E27FC236}">
                <a16:creationId xmlns:a16="http://schemas.microsoft.com/office/drawing/2014/main" id="{05DBCCAE-4112-2F6A-1DED-F0BECA620C9F}"/>
              </a:ext>
            </a:extLst>
          </p:cNvPr>
          <p:cNvCxnSpPr/>
          <p:nvPr/>
        </p:nvCxnSpPr>
        <p:spPr>
          <a:xfrm>
            <a:off x="249381" y="831274"/>
            <a:ext cx="11661569"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F2AA50C9-292B-A066-2EC1-849D0369483C}"/>
              </a:ext>
            </a:extLst>
          </p:cNvPr>
          <p:cNvSpPr/>
          <p:nvPr/>
        </p:nvSpPr>
        <p:spPr>
          <a:xfrm>
            <a:off x="344384" y="1068779"/>
            <a:ext cx="1591294" cy="451237"/>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TOPIC</a:t>
            </a:r>
          </a:p>
        </p:txBody>
      </p:sp>
      <p:sp>
        <p:nvSpPr>
          <p:cNvPr id="9" name="Rectangle: Rounded Corners 8">
            <a:extLst>
              <a:ext uri="{FF2B5EF4-FFF2-40B4-BE49-F238E27FC236}">
                <a16:creationId xmlns:a16="http://schemas.microsoft.com/office/drawing/2014/main" id="{E2324368-08A2-756D-52CD-220B5000DECE}"/>
              </a:ext>
            </a:extLst>
          </p:cNvPr>
          <p:cNvSpPr/>
          <p:nvPr/>
        </p:nvSpPr>
        <p:spPr>
          <a:xfrm>
            <a:off x="344384" y="1686313"/>
            <a:ext cx="7137070" cy="344376"/>
          </a:xfrm>
          <a:prstGeom prst="roundRect">
            <a:avLst/>
          </a:prstGeom>
          <a:solidFill>
            <a:schemeClr val="bg1">
              <a:lumMod val="95000"/>
            </a:schemeClr>
          </a:solidFill>
          <a:ln>
            <a:solidFill>
              <a:schemeClr val="accent3">
                <a:lumMod val="60000"/>
                <a:lumOff val="40000"/>
              </a:schemeClr>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0D0D0D"/>
                </a:solidFill>
                <a:effectLst/>
                <a:latin typeface="Söhne"/>
              </a:rPr>
              <a:t>Electric Vehicle Tax Credit Eligibility System (EVT-CES)</a:t>
            </a:r>
            <a:endParaRPr lang="en-US" b="1" dirty="0"/>
          </a:p>
        </p:txBody>
      </p:sp>
      <p:sp>
        <p:nvSpPr>
          <p:cNvPr id="10" name="Rectangle 9">
            <a:extLst>
              <a:ext uri="{FF2B5EF4-FFF2-40B4-BE49-F238E27FC236}">
                <a16:creationId xmlns:a16="http://schemas.microsoft.com/office/drawing/2014/main" id="{B6C98BC6-7972-AF34-7659-95AD38C0DF6B}"/>
              </a:ext>
            </a:extLst>
          </p:cNvPr>
          <p:cNvSpPr/>
          <p:nvPr/>
        </p:nvSpPr>
        <p:spPr>
          <a:xfrm>
            <a:off x="344384" y="2196986"/>
            <a:ext cx="1935678" cy="457217"/>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DESCRIPTION</a:t>
            </a:r>
          </a:p>
        </p:txBody>
      </p:sp>
      <p:sp>
        <p:nvSpPr>
          <p:cNvPr id="11" name="Rectangle: Rounded Corners 10">
            <a:extLst>
              <a:ext uri="{FF2B5EF4-FFF2-40B4-BE49-F238E27FC236}">
                <a16:creationId xmlns:a16="http://schemas.microsoft.com/office/drawing/2014/main" id="{B4E5C715-EE64-2848-5E4F-34909DD197B8}"/>
              </a:ext>
            </a:extLst>
          </p:cNvPr>
          <p:cNvSpPr/>
          <p:nvPr/>
        </p:nvSpPr>
        <p:spPr>
          <a:xfrm>
            <a:off x="249380" y="2786408"/>
            <a:ext cx="7232073" cy="2686685"/>
          </a:xfrm>
          <a:prstGeom prst="roundRect">
            <a:avLst/>
          </a:prstGeom>
          <a:solidFill>
            <a:schemeClr val="bg1">
              <a:lumMod val="95000"/>
            </a:schemeClr>
          </a:solidFill>
          <a:ln>
            <a:solidFill>
              <a:schemeClr val="accent3">
                <a:lumMod val="60000"/>
                <a:lumOff val="40000"/>
              </a:schemeClr>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dirty="0">
                <a:solidFill>
                  <a:schemeClr val="tx1"/>
                </a:solidFill>
              </a:rPr>
              <a:t>EVT-CES is a web-based application that leverages Firebase (Firestore) and BigQuery to provide users with detailed information on electric vehicles (EVs), focusing on their eligibility for tax credits under the Inflation Reduction Act. It assesses vehicles based on manufacturing location, battery production, and sourcing of critical minerals, offering an invaluable tool for consumers seeking eco-friendly transportation options that qualify for financial incentives.</a:t>
            </a:r>
          </a:p>
        </p:txBody>
      </p:sp>
      <p:pic>
        <p:nvPicPr>
          <p:cNvPr id="12" name="Picture 11" descr="A blue car with green lights&#10;&#10;Description automatically generated">
            <a:extLst>
              <a:ext uri="{FF2B5EF4-FFF2-40B4-BE49-F238E27FC236}">
                <a16:creationId xmlns:a16="http://schemas.microsoft.com/office/drawing/2014/main" id="{97015143-3A41-4E6F-264A-CFB3035A2CB9}"/>
              </a:ext>
            </a:extLst>
          </p:cNvPr>
          <p:cNvPicPr>
            <a:picLocks noChangeAspect="1"/>
          </p:cNvPicPr>
          <p:nvPr/>
        </p:nvPicPr>
        <p:blipFill rotWithShape="1">
          <a:blip r:embed="rId3">
            <a:extLst>
              <a:ext uri="{28A0092B-C50C-407E-A947-70E740481C1C}">
                <a14:useLocalDpi xmlns:a14="http://schemas.microsoft.com/office/drawing/2010/main" val="0"/>
              </a:ext>
            </a:extLst>
          </a:blip>
          <a:srcRect t="982" r="4464" b="-9626"/>
          <a:stretch/>
        </p:blipFill>
        <p:spPr>
          <a:xfrm>
            <a:off x="6967365" y="944858"/>
            <a:ext cx="5167238" cy="6246771"/>
          </a:xfrm>
          <a:prstGeom prst="flowChartInputOutput">
            <a:avLst/>
          </a:prstGeom>
          <a:scene3d>
            <a:camera prst="obliqueTopRight"/>
            <a:lightRig rig="threePt" dir="t"/>
          </a:scene3d>
        </p:spPr>
      </p:pic>
    </p:spTree>
    <p:extLst>
      <p:ext uri="{BB962C8B-B14F-4D97-AF65-F5344CB8AC3E}">
        <p14:creationId xmlns:p14="http://schemas.microsoft.com/office/powerpoint/2010/main" val="3483570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73DA223-5459-64F8-5BB4-BC9936E2C3B6}"/>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CFA5750-21E0-A352-4A60-8D6D7D1F2BCD}"/>
              </a:ext>
            </a:extLst>
          </p:cNvPr>
          <p:cNvCxnSpPr/>
          <p:nvPr/>
        </p:nvCxnSpPr>
        <p:spPr>
          <a:xfrm>
            <a:off x="265215" y="771897"/>
            <a:ext cx="11661569"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A89FB20-74B1-CE89-AFB2-1B930FD45CFB}"/>
              </a:ext>
            </a:extLst>
          </p:cNvPr>
          <p:cNvCxnSpPr/>
          <p:nvPr/>
        </p:nvCxnSpPr>
        <p:spPr>
          <a:xfrm>
            <a:off x="249381" y="831274"/>
            <a:ext cx="11661569"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495ADEE-5705-66EA-2FDD-9330B4543AF4}"/>
              </a:ext>
            </a:extLst>
          </p:cNvPr>
          <p:cNvSpPr txBox="1"/>
          <p:nvPr/>
        </p:nvSpPr>
        <p:spPr>
          <a:xfrm>
            <a:off x="2724892" y="209292"/>
            <a:ext cx="6742216" cy="461665"/>
          </a:xfrm>
          <a:prstGeom prst="rect">
            <a:avLst/>
          </a:prstGeom>
          <a:noFill/>
          <a:ln w="28575">
            <a:solidFill>
              <a:schemeClr val="accent1">
                <a:lumMod val="60000"/>
                <a:lumOff val="40000"/>
              </a:schemeClr>
            </a:solidFill>
            <a:prstDash val="lgDash"/>
          </a:ln>
        </p:spPr>
        <p:txBody>
          <a:bodyPr wrap="square" rtlCol="0">
            <a:spAutoFit/>
          </a:bodyPr>
          <a:lstStyle/>
          <a:p>
            <a:pPr algn="ctr"/>
            <a:r>
              <a:rPr lang="en-US" sz="2400" b="1" dirty="0"/>
              <a:t>What Problem does this Application Solve?</a:t>
            </a:r>
          </a:p>
        </p:txBody>
      </p:sp>
      <p:sp>
        <p:nvSpPr>
          <p:cNvPr id="41" name="Rectangle 40">
            <a:extLst>
              <a:ext uri="{FF2B5EF4-FFF2-40B4-BE49-F238E27FC236}">
                <a16:creationId xmlns:a16="http://schemas.microsoft.com/office/drawing/2014/main" id="{08D1C5DE-1B4B-9E49-97AB-7E0F45AE5BAD}"/>
              </a:ext>
            </a:extLst>
          </p:cNvPr>
          <p:cNvSpPr/>
          <p:nvPr/>
        </p:nvSpPr>
        <p:spPr>
          <a:xfrm>
            <a:off x="415635" y="1163782"/>
            <a:ext cx="2909455" cy="356261"/>
          </a:xfrm>
          <a:prstGeom prst="rect">
            <a:avLst/>
          </a:prstGeom>
          <a:solidFill>
            <a:schemeClr val="bg1">
              <a:lumMod val="9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BEFORE APPLICATION</a:t>
            </a:r>
          </a:p>
        </p:txBody>
      </p:sp>
      <p:sp>
        <p:nvSpPr>
          <p:cNvPr id="42" name="TextBox 41">
            <a:extLst>
              <a:ext uri="{FF2B5EF4-FFF2-40B4-BE49-F238E27FC236}">
                <a16:creationId xmlns:a16="http://schemas.microsoft.com/office/drawing/2014/main" id="{091EE37B-91BF-538F-AAEE-B44592D4C9E0}"/>
              </a:ext>
            </a:extLst>
          </p:cNvPr>
          <p:cNvSpPr txBox="1"/>
          <p:nvPr/>
        </p:nvSpPr>
        <p:spPr>
          <a:xfrm>
            <a:off x="370134" y="1555670"/>
            <a:ext cx="11752593"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Users had to ask dealers about whether a new car they would like to purchase qualifies for EV Tax credits.</a:t>
            </a:r>
          </a:p>
        </p:txBody>
      </p:sp>
      <p:sp>
        <p:nvSpPr>
          <p:cNvPr id="43" name="Rectangle 42">
            <a:extLst>
              <a:ext uri="{FF2B5EF4-FFF2-40B4-BE49-F238E27FC236}">
                <a16:creationId xmlns:a16="http://schemas.microsoft.com/office/drawing/2014/main" id="{2A9C938E-6D7A-1B01-FEDE-78FAF14FB844}"/>
              </a:ext>
            </a:extLst>
          </p:cNvPr>
          <p:cNvSpPr/>
          <p:nvPr/>
        </p:nvSpPr>
        <p:spPr>
          <a:xfrm>
            <a:off x="653143" y="2042556"/>
            <a:ext cx="2071749" cy="12956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16BE6994-504E-EA12-2910-9EBCA163740F}"/>
              </a:ext>
            </a:extLst>
          </p:cNvPr>
          <p:cNvPicPr>
            <a:picLocks noChangeAspect="1"/>
          </p:cNvPicPr>
          <p:nvPr/>
        </p:nvPicPr>
        <p:blipFill>
          <a:blip r:embed="rId3"/>
          <a:stretch>
            <a:fillRect/>
          </a:stretch>
        </p:blipFill>
        <p:spPr>
          <a:xfrm>
            <a:off x="1219942" y="2097494"/>
            <a:ext cx="938150" cy="938150"/>
          </a:xfrm>
          <a:prstGeom prst="rect">
            <a:avLst/>
          </a:prstGeom>
        </p:spPr>
      </p:pic>
      <p:sp>
        <p:nvSpPr>
          <p:cNvPr id="45" name="Rectangle: Rounded Corners 44">
            <a:extLst>
              <a:ext uri="{FF2B5EF4-FFF2-40B4-BE49-F238E27FC236}">
                <a16:creationId xmlns:a16="http://schemas.microsoft.com/office/drawing/2014/main" id="{140CFE76-D638-1C48-5481-D3402FEDC7F7}"/>
              </a:ext>
            </a:extLst>
          </p:cNvPr>
          <p:cNvSpPr/>
          <p:nvPr/>
        </p:nvSpPr>
        <p:spPr>
          <a:xfrm>
            <a:off x="774617" y="3025689"/>
            <a:ext cx="1828800" cy="25501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46" name="Arrow: Right 45">
            <a:extLst>
              <a:ext uri="{FF2B5EF4-FFF2-40B4-BE49-F238E27FC236}">
                <a16:creationId xmlns:a16="http://schemas.microsoft.com/office/drawing/2014/main" id="{A78F48AB-C644-DE7E-7336-AC43B46A0124}"/>
              </a:ext>
            </a:extLst>
          </p:cNvPr>
          <p:cNvSpPr/>
          <p:nvPr/>
        </p:nvSpPr>
        <p:spPr>
          <a:xfrm>
            <a:off x="2867376" y="2459393"/>
            <a:ext cx="742723" cy="190004"/>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45280FD-A2F5-9FE5-6499-6943457F1037}"/>
              </a:ext>
            </a:extLst>
          </p:cNvPr>
          <p:cNvSpPr/>
          <p:nvPr/>
        </p:nvSpPr>
        <p:spPr>
          <a:xfrm>
            <a:off x="3758009" y="1985095"/>
            <a:ext cx="2071749" cy="12956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0A3D212D-1A9A-940B-DAA6-D4A230F4489F}"/>
              </a:ext>
            </a:extLst>
          </p:cNvPr>
          <p:cNvPicPr>
            <a:picLocks noChangeAspect="1"/>
          </p:cNvPicPr>
          <p:nvPr/>
        </p:nvPicPr>
        <p:blipFill>
          <a:blip r:embed="rId4"/>
          <a:stretch>
            <a:fillRect/>
          </a:stretch>
        </p:blipFill>
        <p:spPr>
          <a:xfrm>
            <a:off x="4353235" y="2103051"/>
            <a:ext cx="881295" cy="881295"/>
          </a:xfrm>
          <a:prstGeom prst="rect">
            <a:avLst/>
          </a:prstGeom>
        </p:spPr>
      </p:pic>
      <p:sp>
        <p:nvSpPr>
          <p:cNvPr id="49" name="Rectangle: Rounded Corners 48">
            <a:extLst>
              <a:ext uri="{FF2B5EF4-FFF2-40B4-BE49-F238E27FC236}">
                <a16:creationId xmlns:a16="http://schemas.microsoft.com/office/drawing/2014/main" id="{FE2FAE35-A942-519C-6780-6712D990A9FE}"/>
              </a:ext>
            </a:extLst>
          </p:cNvPr>
          <p:cNvSpPr/>
          <p:nvPr/>
        </p:nvSpPr>
        <p:spPr>
          <a:xfrm>
            <a:off x="3871368" y="2974793"/>
            <a:ext cx="1828800" cy="25501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Car Dealership</a:t>
            </a:r>
          </a:p>
        </p:txBody>
      </p:sp>
      <p:sp>
        <p:nvSpPr>
          <p:cNvPr id="50" name="Arrow: Right 49">
            <a:extLst>
              <a:ext uri="{FF2B5EF4-FFF2-40B4-BE49-F238E27FC236}">
                <a16:creationId xmlns:a16="http://schemas.microsoft.com/office/drawing/2014/main" id="{670C65EA-E722-803E-4D31-299C0A54A76D}"/>
              </a:ext>
            </a:extLst>
          </p:cNvPr>
          <p:cNvSpPr/>
          <p:nvPr/>
        </p:nvSpPr>
        <p:spPr>
          <a:xfrm>
            <a:off x="5923571" y="2479006"/>
            <a:ext cx="742723" cy="190004"/>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A5F02FA-E4C5-3746-F622-2F2DE2B3DA14}"/>
              </a:ext>
            </a:extLst>
          </p:cNvPr>
          <p:cNvSpPr/>
          <p:nvPr/>
        </p:nvSpPr>
        <p:spPr>
          <a:xfrm>
            <a:off x="6804839" y="1925002"/>
            <a:ext cx="2071749" cy="12956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E1B92BB0-6934-E8AC-76EA-3194D7265A97}"/>
              </a:ext>
            </a:extLst>
          </p:cNvPr>
          <p:cNvPicPr>
            <a:picLocks noChangeAspect="1"/>
          </p:cNvPicPr>
          <p:nvPr/>
        </p:nvPicPr>
        <p:blipFill>
          <a:blip r:embed="rId5"/>
          <a:stretch>
            <a:fillRect/>
          </a:stretch>
        </p:blipFill>
        <p:spPr>
          <a:xfrm>
            <a:off x="7373512" y="1971874"/>
            <a:ext cx="934401" cy="934401"/>
          </a:xfrm>
          <a:prstGeom prst="rect">
            <a:avLst/>
          </a:prstGeom>
        </p:spPr>
      </p:pic>
      <p:sp>
        <p:nvSpPr>
          <p:cNvPr id="53" name="Rectangle: Rounded Corners 52">
            <a:extLst>
              <a:ext uri="{FF2B5EF4-FFF2-40B4-BE49-F238E27FC236}">
                <a16:creationId xmlns:a16="http://schemas.microsoft.com/office/drawing/2014/main" id="{9333F8C0-AE0C-93AA-6588-7241E3ABCB8B}"/>
              </a:ext>
            </a:extLst>
          </p:cNvPr>
          <p:cNvSpPr/>
          <p:nvPr/>
        </p:nvSpPr>
        <p:spPr>
          <a:xfrm>
            <a:off x="6926312" y="2882438"/>
            <a:ext cx="1828800" cy="25501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Give Car Form</a:t>
            </a:r>
          </a:p>
        </p:txBody>
      </p:sp>
      <p:sp>
        <p:nvSpPr>
          <p:cNvPr id="54" name="Arrow: Right 53">
            <a:extLst>
              <a:ext uri="{FF2B5EF4-FFF2-40B4-BE49-F238E27FC236}">
                <a16:creationId xmlns:a16="http://schemas.microsoft.com/office/drawing/2014/main" id="{B6F564BC-6298-3B2F-DB8E-AC56265180E1}"/>
              </a:ext>
            </a:extLst>
          </p:cNvPr>
          <p:cNvSpPr/>
          <p:nvPr/>
        </p:nvSpPr>
        <p:spPr>
          <a:xfrm>
            <a:off x="9015133" y="2462428"/>
            <a:ext cx="742723" cy="190004"/>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018B92C-B603-C7AA-EBC0-2B3353BE54EC}"/>
              </a:ext>
            </a:extLst>
          </p:cNvPr>
          <p:cNvSpPr/>
          <p:nvPr/>
        </p:nvSpPr>
        <p:spPr>
          <a:xfrm>
            <a:off x="9804556" y="1895892"/>
            <a:ext cx="2071749" cy="12956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C3D60CAC-5EC9-9206-B79F-A799967E6EF1}"/>
              </a:ext>
            </a:extLst>
          </p:cNvPr>
          <p:cNvPicPr>
            <a:picLocks noChangeAspect="1"/>
          </p:cNvPicPr>
          <p:nvPr/>
        </p:nvPicPr>
        <p:blipFill>
          <a:blip r:embed="rId6"/>
          <a:stretch>
            <a:fillRect/>
          </a:stretch>
        </p:blipFill>
        <p:spPr>
          <a:xfrm>
            <a:off x="10419101" y="1953628"/>
            <a:ext cx="842658" cy="842658"/>
          </a:xfrm>
          <a:prstGeom prst="rect">
            <a:avLst/>
          </a:prstGeom>
        </p:spPr>
      </p:pic>
      <p:sp>
        <p:nvSpPr>
          <p:cNvPr id="57" name="Rectangle: Rounded Corners 56">
            <a:extLst>
              <a:ext uri="{FF2B5EF4-FFF2-40B4-BE49-F238E27FC236}">
                <a16:creationId xmlns:a16="http://schemas.microsoft.com/office/drawing/2014/main" id="{2B3EA4A4-0250-BDCB-D7F6-0DE3A06D46CE}"/>
              </a:ext>
            </a:extLst>
          </p:cNvPr>
          <p:cNvSpPr/>
          <p:nvPr/>
        </p:nvSpPr>
        <p:spPr>
          <a:xfrm>
            <a:off x="9943278" y="2856837"/>
            <a:ext cx="1828800" cy="25501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Dealer Verifies</a:t>
            </a:r>
          </a:p>
        </p:txBody>
      </p:sp>
      <p:sp>
        <p:nvSpPr>
          <p:cNvPr id="58" name="Rectangle 57">
            <a:extLst>
              <a:ext uri="{FF2B5EF4-FFF2-40B4-BE49-F238E27FC236}">
                <a16:creationId xmlns:a16="http://schemas.microsoft.com/office/drawing/2014/main" id="{BFD2D9A7-4981-4D5D-2A96-AE28BD0AF6EA}"/>
              </a:ext>
            </a:extLst>
          </p:cNvPr>
          <p:cNvSpPr/>
          <p:nvPr/>
        </p:nvSpPr>
        <p:spPr>
          <a:xfrm>
            <a:off x="415635" y="3694428"/>
            <a:ext cx="2909455" cy="356261"/>
          </a:xfrm>
          <a:prstGeom prst="rect">
            <a:avLst/>
          </a:prstGeom>
          <a:solidFill>
            <a:schemeClr val="bg1">
              <a:lumMod val="9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AFTER NEW APPLICATION</a:t>
            </a:r>
          </a:p>
        </p:txBody>
      </p:sp>
      <p:sp>
        <p:nvSpPr>
          <p:cNvPr id="59" name="Rectangle 58">
            <a:extLst>
              <a:ext uri="{FF2B5EF4-FFF2-40B4-BE49-F238E27FC236}">
                <a16:creationId xmlns:a16="http://schemas.microsoft.com/office/drawing/2014/main" id="{F44DAD94-239C-74C4-7D24-FB8C6C6BA419}"/>
              </a:ext>
            </a:extLst>
          </p:cNvPr>
          <p:cNvSpPr/>
          <p:nvPr/>
        </p:nvSpPr>
        <p:spPr>
          <a:xfrm>
            <a:off x="686793" y="4866901"/>
            <a:ext cx="2071749" cy="12956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96845B7F-4AEE-0D0F-177A-BD39613B7831}"/>
              </a:ext>
            </a:extLst>
          </p:cNvPr>
          <p:cNvPicPr>
            <a:picLocks noChangeAspect="1"/>
          </p:cNvPicPr>
          <p:nvPr/>
        </p:nvPicPr>
        <p:blipFill>
          <a:blip r:embed="rId3"/>
          <a:stretch>
            <a:fillRect/>
          </a:stretch>
        </p:blipFill>
        <p:spPr>
          <a:xfrm>
            <a:off x="1253592" y="4921839"/>
            <a:ext cx="938150" cy="938150"/>
          </a:xfrm>
          <a:prstGeom prst="rect">
            <a:avLst/>
          </a:prstGeom>
        </p:spPr>
      </p:pic>
      <p:sp>
        <p:nvSpPr>
          <p:cNvPr id="61" name="Rectangle: Rounded Corners 60">
            <a:extLst>
              <a:ext uri="{FF2B5EF4-FFF2-40B4-BE49-F238E27FC236}">
                <a16:creationId xmlns:a16="http://schemas.microsoft.com/office/drawing/2014/main" id="{5613171C-055D-B4CF-21FF-4391FAFF2EB4}"/>
              </a:ext>
            </a:extLst>
          </p:cNvPr>
          <p:cNvSpPr/>
          <p:nvPr/>
        </p:nvSpPr>
        <p:spPr>
          <a:xfrm>
            <a:off x="665783" y="5932381"/>
            <a:ext cx="2092759" cy="21688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Customers/Users</a:t>
            </a:r>
          </a:p>
        </p:txBody>
      </p:sp>
      <p:sp>
        <p:nvSpPr>
          <p:cNvPr id="62" name="TextBox 61">
            <a:extLst>
              <a:ext uri="{FF2B5EF4-FFF2-40B4-BE49-F238E27FC236}">
                <a16:creationId xmlns:a16="http://schemas.microsoft.com/office/drawing/2014/main" id="{FDD73011-57EF-7B0F-3EC8-0B3258FF764C}"/>
              </a:ext>
            </a:extLst>
          </p:cNvPr>
          <p:cNvSpPr txBox="1"/>
          <p:nvPr/>
        </p:nvSpPr>
        <p:spPr>
          <a:xfrm>
            <a:off x="296903" y="4154734"/>
            <a:ext cx="11752593"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The application will make the process simpler for the user by allowing them to input details from the manufacturers document.</a:t>
            </a:r>
          </a:p>
        </p:txBody>
      </p:sp>
      <p:sp>
        <p:nvSpPr>
          <p:cNvPr id="63" name="Arrow: Right 62">
            <a:extLst>
              <a:ext uri="{FF2B5EF4-FFF2-40B4-BE49-F238E27FC236}">
                <a16:creationId xmlns:a16="http://schemas.microsoft.com/office/drawing/2014/main" id="{0817042C-69E0-E6D6-FAD0-1A6D47E21ADB}"/>
              </a:ext>
            </a:extLst>
          </p:cNvPr>
          <p:cNvSpPr/>
          <p:nvPr/>
        </p:nvSpPr>
        <p:spPr>
          <a:xfrm>
            <a:off x="2867376" y="5404162"/>
            <a:ext cx="742723" cy="190004"/>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3">
            <a:extLst>
              <a:ext uri="{FF2B5EF4-FFF2-40B4-BE49-F238E27FC236}">
                <a16:creationId xmlns:a16="http://schemas.microsoft.com/office/drawing/2014/main" id="{E57642A6-E1DD-CBC7-5A9A-9136A99E5364}"/>
              </a:ext>
            </a:extLst>
          </p:cNvPr>
          <p:cNvSpPr/>
          <p:nvPr/>
        </p:nvSpPr>
        <p:spPr>
          <a:xfrm>
            <a:off x="3758009" y="4866901"/>
            <a:ext cx="2071749" cy="12956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Rounded Corners 1024">
            <a:extLst>
              <a:ext uri="{FF2B5EF4-FFF2-40B4-BE49-F238E27FC236}">
                <a16:creationId xmlns:a16="http://schemas.microsoft.com/office/drawing/2014/main" id="{62994CB4-9671-45F7-9204-3F92C7980F37}"/>
              </a:ext>
            </a:extLst>
          </p:cNvPr>
          <p:cNvSpPr/>
          <p:nvPr/>
        </p:nvSpPr>
        <p:spPr>
          <a:xfrm>
            <a:off x="3758009" y="5905199"/>
            <a:ext cx="2092759" cy="21688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Documents</a:t>
            </a:r>
          </a:p>
        </p:txBody>
      </p:sp>
      <p:sp>
        <p:nvSpPr>
          <p:cNvPr id="1026" name="Arrow: Right 1025">
            <a:extLst>
              <a:ext uri="{FF2B5EF4-FFF2-40B4-BE49-F238E27FC236}">
                <a16:creationId xmlns:a16="http://schemas.microsoft.com/office/drawing/2014/main" id="{DB6C61D0-D8EA-29C7-361D-EE9C735E6BCC}"/>
              </a:ext>
            </a:extLst>
          </p:cNvPr>
          <p:cNvSpPr/>
          <p:nvPr/>
        </p:nvSpPr>
        <p:spPr>
          <a:xfrm>
            <a:off x="6062116" y="5415103"/>
            <a:ext cx="742723" cy="190004"/>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1026">
            <a:extLst>
              <a:ext uri="{FF2B5EF4-FFF2-40B4-BE49-F238E27FC236}">
                <a16:creationId xmlns:a16="http://schemas.microsoft.com/office/drawing/2014/main" id="{C7013A3C-C2E8-4760-2611-B39C43A76B5D}"/>
              </a:ext>
            </a:extLst>
          </p:cNvPr>
          <p:cNvSpPr/>
          <p:nvPr/>
        </p:nvSpPr>
        <p:spPr>
          <a:xfrm>
            <a:off x="7037197" y="4807305"/>
            <a:ext cx="2071749" cy="12956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1027">
            <a:extLst>
              <a:ext uri="{FF2B5EF4-FFF2-40B4-BE49-F238E27FC236}">
                <a16:creationId xmlns:a16="http://schemas.microsoft.com/office/drawing/2014/main" id="{A6102735-FA1F-596E-1BE8-A4F400D57FD0}"/>
              </a:ext>
            </a:extLst>
          </p:cNvPr>
          <p:cNvPicPr>
            <a:picLocks noChangeAspect="1"/>
          </p:cNvPicPr>
          <p:nvPr/>
        </p:nvPicPr>
        <p:blipFill>
          <a:blip r:embed="rId7"/>
          <a:stretch>
            <a:fillRect/>
          </a:stretch>
        </p:blipFill>
        <p:spPr>
          <a:xfrm>
            <a:off x="7191489" y="4840619"/>
            <a:ext cx="723736" cy="723736"/>
          </a:xfrm>
          <a:prstGeom prst="rect">
            <a:avLst/>
          </a:prstGeom>
        </p:spPr>
      </p:pic>
      <p:pic>
        <p:nvPicPr>
          <p:cNvPr id="1029" name="Picture 1028">
            <a:extLst>
              <a:ext uri="{FF2B5EF4-FFF2-40B4-BE49-F238E27FC236}">
                <a16:creationId xmlns:a16="http://schemas.microsoft.com/office/drawing/2014/main" id="{F0DE7695-FA5D-3E7E-9877-AB11951EDBCB}"/>
              </a:ext>
            </a:extLst>
          </p:cNvPr>
          <p:cNvPicPr>
            <a:picLocks noChangeAspect="1"/>
          </p:cNvPicPr>
          <p:nvPr/>
        </p:nvPicPr>
        <p:blipFill>
          <a:blip r:embed="rId8"/>
          <a:stretch>
            <a:fillRect/>
          </a:stretch>
        </p:blipFill>
        <p:spPr>
          <a:xfrm>
            <a:off x="8225970" y="4951439"/>
            <a:ext cx="547725" cy="547725"/>
          </a:xfrm>
          <a:prstGeom prst="rect">
            <a:avLst/>
          </a:prstGeom>
        </p:spPr>
      </p:pic>
      <p:sp>
        <p:nvSpPr>
          <p:cNvPr id="1030" name="Rectangle: Rounded Corners 1029">
            <a:extLst>
              <a:ext uri="{FF2B5EF4-FFF2-40B4-BE49-F238E27FC236}">
                <a16:creationId xmlns:a16="http://schemas.microsoft.com/office/drawing/2014/main" id="{B61D86A0-B41A-462A-D938-FB1E9B974CCA}"/>
              </a:ext>
            </a:extLst>
          </p:cNvPr>
          <p:cNvSpPr/>
          <p:nvPr/>
        </p:nvSpPr>
        <p:spPr>
          <a:xfrm>
            <a:off x="7037197" y="5878279"/>
            <a:ext cx="2225556" cy="28423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 Tax Credit Result</a:t>
            </a:r>
          </a:p>
        </p:txBody>
      </p:sp>
      <p:pic>
        <p:nvPicPr>
          <p:cNvPr id="1032" name="Picture 1031">
            <a:extLst>
              <a:ext uri="{FF2B5EF4-FFF2-40B4-BE49-F238E27FC236}">
                <a16:creationId xmlns:a16="http://schemas.microsoft.com/office/drawing/2014/main" id="{8358EA5E-89EE-B7BE-5523-C5D672BE342C}"/>
              </a:ext>
            </a:extLst>
          </p:cNvPr>
          <p:cNvPicPr>
            <a:picLocks noChangeAspect="1"/>
          </p:cNvPicPr>
          <p:nvPr/>
        </p:nvPicPr>
        <p:blipFill>
          <a:blip r:embed="rId9"/>
          <a:stretch>
            <a:fillRect/>
          </a:stretch>
        </p:blipFill>
        <p:spPr>
          <a:xfrm>
            <a:off x="4464734" y="4976797"/>
            <a:ext cx="705608" cy="70560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93424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D59B500-5A9F-154A-E0ED-22D072CB157A}"/>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BF683E5-4DAC-432F-1C58-367FAC1FB1D4}"/>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2F7E032-BACB-9AF4-C35D-794366A39423}"/>
              </a:ext>
            </a:extLst>
          </p:cNvPr>
          <p:cNvSpPr txBox="1"/>
          <p:nvPr/>
        </p:nvSpPr>
        <p:spPr>
          <a:xfrm>
            <a:off x="4183083" y="256026"/>
            <a:ext cx="3825834" cy="461665"/>
          </a:xfrm>
          <a:prstGeom prst="rect">
            <a:avLst/>
          </a:prstGeom>
          <a:noFill/>
          <a:ln w="28575">
            <a:solidFill>
              <a:srgbClr val="00B0F0"/>
            </a:solidFill>
            <a:prstDash val="lgDash"/>
          </a:ln>
        </p:spPr>
        <p:txBody>
          <a:bodyPr wrap="square" rtlCol="0">
            <a:spAutoFit/>
          </a:bodyPr>
          <a:lstStyle/>
          <a:p>
            <a:pPr algn="ctr"/>
            <a:r>
              <a:rPr lang="en-US" sz="2400" b="1" dirty="0"/>
              <a:t>Technology Stack</a:t>
            </a:r>
          </a:p>
        </p:txBody>
      </p:sp>
      <p:cxnSp>
        <p:nvCxnSpPr>
          <p:cNvPr id="5" name="Straight Connector 4">
            <a:extLst>
              <a:ext uri="{FF2B5EF4-FFF2-40B4-BE49-F238E27FC236}">
                <a16:creationId xmlns:a16="http://schemas.microsoft.com/office/drawing/2014/main" id="{1559CCB5-1EBA-43C4-CDE7-8A9DAFB84354}"/>
              </a:ext>
            </a:extLst>
          </p:cNvPr>
          <p:cNvCxnSpPr/>
          <p:nvPr/>
        </p:nvCxnSpPr>
        <p:spPr>
          <a:xfrm>
            <a:off x="249381" y="831274"/>
            <a:ext cx="11661569"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CFB2C59-306B-27B3-50A7-8670363F97A7}"/>
              </a:ext>
            </a:extLst>
          </p:cNvPr>
          <p:cNvSpPr txBox="1"/>
          <p:nvPr/>
        </p:nvSpPr>
        <p:spPr>
          <a:xfrm>
            <a:off x="407683" y="1827149"/>
            <a:ext cx="1045029" cy="707886"/>
          </a:xfrm>
          <a:prstGeom prst="rect">
            <a:avLst/>
          </a:prstGeom>
          <a:noFill/>
          <a:effectLst>
            <a:outerShdw blurRad="76200" dir="13500000" sy="23000" kx="1200000" algn="br" rotWithShape="0">
              <a:prstClr val="black">
                <a:alpha val="20000"/>
              </a:prstClr>
            </a:outerShdw>
          </a:effectLst>
        </p:spPr>
        <p:txBody>
          <a:bodyPr wrap="square" rtlCol="0">
            <a:spAutoFit/>
          </a:bodyPr>
          <a:lstStyle/>
          <a:p>
            <a:r>
              <a:rPr lang="en-US" sz="4000" b="1" dirty="0">
                <a:solidFill>
                  <a:schemeClr val="accent5">
                    <a:lumMod val="40000"/>
                    <a:lumOff val="60000"/>
                  </a:schemeClr>
                </a:solidFill>
                <a:effectLst>
                  <a:outerShdw blurRad="38100" dist="38100" dir="2700000" algn="tl">
                    <a:srgbClr val="000000">
                      <a:alpha val="43137"/>
                    </a:srgbClr>
                  </a:outerShdw>
                </a:effectLst>
              </a:rPr>
              <a:t>1.</a:t>
            </a:r>
          </a:p>
        </p:txBody>
      </p:sp>
      <p:sp>
        <p:nvSpPr>
          <p:cNvPr id="8" name="Rectangle 7">
            <a:extLst>
              <a:ext uri="{FF2B5EF4-FFF2-40B4-BE49-F238E27FC236}">
                <a16:creationId xmlns:a16="http://schemas.microsoft.com/office/drawing/2014/main" id="{E4D039D1-2BBD-A221-1AA8-0630F81D3525}"/>
              </a:ext>
            </a:extLst>
          </p:cNvPr>
          <p:cNvSpPr/>
          <p:nvPr/>
        </p:nvSpPr>
        <p:spPr>
          <a:xfrm>
            <a:off x="1163782" y="1891645"/>
            <a:ext cx="1864426" cy="1647197"/>
          </a:xfrm>
          <a:prstGeom prst="rect">
            <a:avLst/>
          </a:prstGeom>
          <a:solidFill>
            <a:schemeClr val="bg1">
              <a:lumMod val="95000"/>
            </a:schemeClr>
          </a:solidFill>
          <a:ln>
            <a:noFill/>
          </a:ln>
          <a:effectLst>
            <a:outerShdw blurRad="76200" dir="13500000" sy="23000" kx="12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BA5951B-970E-20DD-1187-DA4AAFFB0E3F}"/>
              </a:ext>
            </a:extLst>
          </p:cNvPr>
          <p:cNvPicPr>
            <a:picLocks noChangeAspect="1"/>
          </p:cNvPicPr>
          <p:nvPr/>
        </p:nvPicPr>
        <p:blipFill>
          <a:blip r:embed="rId3"/>
          <a:stretch>
            <a:fillRect/>
          </a:stretch>
        </p:blipFill>
        <p:spPr>
          <a:xfrm>
            <a:off x="1522000" y="1955737"/>
            <a:ext cx="1045030" cy="1045030"/>
          </a:xfrm>
          <a:prstGeom prst="rect">
            <a:avLst/>
          </a:prstGeom>
          <a:effectLst>
            <a:outerShdw blurRad="76200" dir="13500000" sy="23000" kx="1200000" algn="br" rotWithShape="0">
              <a:prstClr val="black">
                <a:alpha val="20000"/>
              </a:prstClr>
            </a:outerShdw>
          </a:effectLst>
        </p:spPr>
      </p:pic>
      <p:sp>
        <p:nvSpPr>
          <p:cNvPr id="10" name="TextBox 9">
            <a:extLst>
              <a:ext uri="{FF2B5EF4-FFF2-40B4-BE49-F238E27FC236}">
                <a16:creationId xmlns:a16="http://schemas.microsoft.com/office/drawing/2014/main" id="{2402ED32-F23E-1C57-B113-EA9CBE45EE95}"/>
              </a:ext>
            </a:extLst>
          </p:cNvPr>
          <p:cNvSpPr txBox="1"/>
          <p:nvPr/>
        </p:nvSpPr>
        <p:spPr>
          <a:xfrm>
            <a:off x="1163782" y="3107611"/>
            <a:ext cx="1876301" cy="400110"/>
          </a:xfrm>
          <a:prstGeom prst="rect">
            <a:avLst/>
          </a:prstGeom>
          <a:noFill/>
          <a:ln w="28575">
            <a:solidFill>
              <a:srgbClr val="00B050"/>
            </a:solidFill>
          </a:ln>
          <a:effectLst>
            <a:outerShdw blurRad="76200" dir="13500000" sy="23000" kx="1200000" algn="br" rotWithShape="0">
              <a:prstClr val="black">
                <a:alpha val="20000"/>
              </a:prstClr>
            </a:outerShdw>
          </a:effectLst>
        </p:spPr>
        <p:txBody>
          <a:bodyPr wrap="square" rtlCol="0">
            <a:spAutoFit/>
          </a:bodyPr>
          <a:lstStyle/>
          <a:p>
            <a:pPr algn="ctr"/>
            <a:r>
              <a:rPr lang="en-US" sz="2000" b="1" dirty="0"/>
              <a:t>HTML</a:t>
            </a:r>
          </a:p>
        </p:txBody>
      </p:sp>
      <p:sp>
        <p:nvSpPr>
          <p:cNvPr id="11" name="TextBox 10">
            <a:extLst>
              <a:ext uri="{FF2B5EF4-FFF2-40B4-BE49-F238E27FC236}">
                <a16:creationId xmlns:a16="http://schemas.microsoft.com/office/drawing/2014/main" id="{545E216F-ED8B-D852-EDE0-DE99E5CCB1C4}"/>
              </a:ext>
            </a:extLst>
          </p:cNvPr>
          <p:cNvSpPr txBox="1"/>
          <p:nvPr/>
        </p:nvSpPr>
        <p:spPr>
          <a:xfrm>
            <a:off x="3030160" y="1842166"/>
            <a:ext cx="1045029" cy="707886"/>
          </a:xfrm>
          <a:prstGeom prst="rect">
            <a:avLst/>
          </a:prstGeom>
          <a:noFill/>
          <a:effectLst>
            <a:outerShdw blurRad="76200" dir="13500000" sy="23000" kx="1200000" algn="br" rotWithShape="0">
              <a:prstClr val="black">
                <a:alpha val="20000"/>
              </a:prstClr>
            </a:outerShdw>
          </a:effectLst>
        </p:spPr>
        <p:txBody>
          <a:bodyPr wrap="square" rtlCol="0">
            <a:spAutoFit/>
          </a:bodyPr>
          <a:lstStyle/>
          <a:p>
            <a:r>
              <a:rPr lang="en-US" sz="4000" b="1" dirty="0">
                <a:solidFill>
                  <a:schemeClr val="accent5">
                    <a:lumMod val="40000"/>
                    <a:lumOff val="60000"/>
                  </a:schemeClr>
                </a:solidFill>
                <a:effectLst>
                  <a:outerShdw blurRad="38100" dist="38100" dir="2700000" algn="tl">
                    <a:srgbClr val="000000">
                      <a:alpha val="43137"/>
                    </a:srgbClr>
                  </a:outerShdw>
                </a:effectLst>
              </a:rPr>
              <a:t>2.</a:t>
            </a:r>
          </a:p>
        </p:txBody>
      </p:sp>
      <p:sp>
        <p:nvSpPr>
          <p:cNvPr id="12" name="Rectangle 11">
            <a:extLst>
              <a:ext uri="{FF2B5EF4-FFF2-40B4-BE49-F238E27FC236}">
                <a16:creationId xmlns:a16="http://schemas.microsoft.com/office/drawing/2014/main" id="{0F0E8883-AC63-AC69-DAA2-5F4C917FE1BA}"/>
              </a:ext>
            </a:extLst>
          </p:cNvPr>
          <p:cNvSpPr/>
          <p:nvPr/>
        </p:nvSpPr>
        <p:spPr>
          <a:xfrm>
            <a:off x="3786243" y="1889666"/>
            <a:ext cx="1864426" cy="1647197"/>
          </a:xfrm>
          <a:prstGeom prst="rect">
            <a:avLst/>
          </a:prstGeom>
          <a:solidFill>
            <a:schemeClr val="bg1">
              <a:lumMod val="95000"/>
            </a:schemeClr>
          </a:solidFill>
          <a:ln>
            <a:noFill/>
          </a:ln>
          <a:effectLst>
            <a:outerShdw blurRad="76200" dir="13500000" sy="23000" kx="12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688874E-DBE6-C909-E584-F5B22018A758}"/>
              </a:ext>
            </a:extLst>
          </p:cNvPr>
          <p:cNvSpPr txBox="1"/>
          <p:nvPr/>
        </p:nvSpPr>
        <p:spPr>
          <a:xfrm>
            <a:off x="3786243" y="3105632"/>
            <a:ext cx="1876301" cy="400110"/>
          </a:xfrm>
          <a:prstGeom prst="rect">
            <a:avLst/>
          </a:prstGeom>
          <a:noFill/>
          <a:ln w="28575">
            <a:solidFill>
              <a:srgbClr val="00B050"/>
            </a:solidFill>
          </a:ln>
          <a:effectLst>
            <a:outerShdw blurRad="76200" dir="13500000" sy="23000" kx="1200000" algn="br" rotWithShape="0">
              <a:prstClr val="black">
                <a:alpha val="20000"/>
              </a:prstClr>
            </a:outerShdw>
          </a:effectLst>
        </p:spPr>
        <p:txBody>
          <a:bodyPr wrap="square" rtlCol="0">
            <a:spAutoFit/>
          </a:bodyPr>
          <a:lstStyle/>
          <a:p>
            <a:pPr algn="ctr"/>
            <a:r>
              <a:rPr lang="en-US" sz="2000" b="1" dirty="0"/>
              <a:t>CSS</a:t>
            </a:r>
          </a:p>
        </p:txBody>
      </p:sp>
      <p:pic>
        <p:nvPicPr>
          <p:cNvPr id="14" name="Picture 13">
            <a:extLst>
              <a:ext uri="{FF2B5EF4-FFF2-40B4-BE49-F238E27FC236}">
                <a16:creationId xmlns:a16="http://schemas.microsoft.com/office/drawing/2014/main" id="{1AAE9AEF-C6FB-F72F-50D7-48CDAA3C56B8}"/>
              </a:ext>
            </a:extLst>
          </p:cNvPr>
          <p:cNvPicPr>
            <a:picLocks noChangeAspect="1"/>
          </p:cNvPicPr>
          <p:nvPr/>
        </p:nvPicPr>
        <p:blipFill>
          <a:blip r:embed="rId4"/>
          <a:stretch>
            <a:fillRect/>
          </a:stretch>
        </p:blipFill>
        <p:spPr>
          <a:xfrm>
            <a:off x="4150041" y="1967519"/>
            <a:ext cx="1078921" cy="1078921"/>
          </a:xfrm>
          <a:prstGeom prst="rect">
            <a:avLst/>
          </a:prstGeom>
          <a:effectLst>
            <a:outerShdw blurRad="76200" dir="13500000" sy="23000" kx="1200000" algn="br" rotWithShape="0">
              <a:prstClr val="black">
                <a:alpha val="20000"/>
              </a:prstClr>
            </a:outerShdw>
          </a:effectLst>
        </p:spPr>
      </p:pic>
      <p:sp>
        <p:nvSpPr>
          <p:cNvPr id="15" name="TextBox 14">
            <a:extLst>
              <a:ext uri="{FF2B5EF4-FFF2-40B4-BE49-F238E27FC236}">
                <a16:creationId xmlns:a16="http://schemas.microsoft.com/office/drawing/2014/main" id="{0671A812-A208-5F82-C9AA-AECB41916619}"/>
              </a:ext>
            </a:extLst>
          </p:cNvPr>
          <p:cNvSpPr txBox="1"/>
          <p:nvPr/>
        </p:nvSpPr>
        <p:spPr>
          <a:xfrm>
            <a:off x="5654604" y="1877790"/>
            <a:ext cx="1045029" cy="707886"/>
          </a:xfrm>
          <a:prstGeom prst="rect">
            <a:avLst/>
          </a:prstGeom>
          <a:noFill/>
          <a:effectLst>
            <a:outerShdw blurRad="76200" dir="13500000" sy="23000" kx="1200000" algn="br" rotWithShape="0">
              <a:prstClr val="black">
                <a:alpha val="20000"/>
              </a:prstClr>
            </a:outerShdw>
          </a:effectLst>
        </p:spPr>
        <p:txBody>
          <a:bodyPr wrap="square" rtlCol="0">
            <a:spAutoFit/>
          </a:bodyPr>
          <a:lstStyle/>
          <a:p>
            <a:r>
              <a:rPr lang="en-US" sz="4000" b="1" dirty="0">
                <a:solidFill>
                  <a:schemeClr val="accent5">
                    <a:lumMod val="40000"/>
                    <a:lumOff val="60000"/>
                  </a:schemeClr>
                </a:solidFill>
                <a:effectLst>
                  <a:outerShdw blurRad="38100" dist="38100" dir="2700000" algn="tl">
                    <a:srgbClr val="000000">
                      <a:alpha val="43137"/>
                    </a:srgbClr>
                  </a:outerShdw>
                </a:effectLst>
              </a:rPr>
              <a:t>3.</a:t>
            </a:r>
          </a:p>
        </p:txBody>
      </p:sp>
      <p:sp>
        <p:nvSpPr>
          <p:cNvPr id="16" name="Rectangle 15">
            <a:extLst>
              <a:ext uri="{FF2B5EF4-FFF2-40B4-BE49-F238E27FC236}">
                <a16:creationId xmlns:a16="http://schemas.microsoft.com/office/drawing/2014/main" id="{5AC5442B-E2D8-6440-7EBC-036494684F2D}"/>
              </a:ext>
            </a:extLst>
          </p:cNvPr>
          <p:cNvSpPr/>
          <p:nvPr/>
        </p:nvSpPr>
        <p:spPr>
          <a:xfrm>
            <a:off x="6410687" y="1877790"/>
            <a:ext cx="1864426" cy="1647197"/>
          </a:xfrm>
          <a:prstGeom prst="rect">
            <a:avLst/>
          </a:prstGeom>
          <a:solidFill>
            <a:schemeClr val="bg1">
              <a:lumMod val="95000"/>
            </a:schemeClr>
          </a:solidFill>
          <a:ln>
            <a:noFill/>
          </a:ln>
          <a:effectLst>
            <a:outerShdw blurRad="76200" dir="13500000" sy="23000" kx="12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58E5F4-D981-6E7C-E5F9-73D48B2B1E16}"/>
              </a:ext>
            </a:extLst>
          </p:cNvPr>
          <p:cNvSpPr txBox="1"/>
          <p:nvPr/>
        </p:nvSpPr>
        <p:spPr>
          <a:xfrm>
            <a:off x="6410687" y="3093756"/>
            <a:ext cx="1876301" cy="400110"/>
          </a:xfrm>
          <a:prstGeom prst="rect">
            <a:avLst/>
          </a:prstGeom>
          <a:noFill/>
          <a:ln w="28575">
            <a:solidFill>
              <a:srgbClr val="00B050"/>
            </a:solidFill>
          </a:ln>
          <a:effectLst>
            <a:outerShdw blurRad="76200" dir="13500000" sy="23000" kx="1200000" algn="br" rotWithShape="0">
              <a:prstClr val="black">
                <a:alpha val="20000"/>
              </a:prstClr>
            </a:outerShdw>
          </a:effectLst>
        </p:spPr>
        <p:txBody>
          <a:bodyPr wrap="square" rtlCol="0">
            <a:spAutoFit/>
          </a:bodyPr>
          <a:lstStyle/>
          <a:p>
            <a:pPr algn="ctr"/>
            <a:r>
              <a:rPr lang="en-US" sz="2000" b="1" dirty="0"/>
              <a:t>JAVASCRIPT</a:t>
            </a:r>
          </a:p>
        </p:txBody>
      </p:sp>
      <p:pic>
        <p:nvPicPr>
          <p:cNvPr id="18" name="Picture 17">
            <a:extLst>
              <a:ext uri="{FF2B5EF4-FFF2-40B4-BE49-F238E27FC236}">
                <a16:creationId xmlns:a16="http://schemas.microsoft.com/office/drawing/2014/main" id="{6107B942-6BA3-7449-CD1D-71C299CB6C5F}"/>
              </a:ext>
            </a:extLst>
          </p:cNvPr>
          <p:cNvPicPr>
            <a:picLocks noChangeAspect="1"/>
          </p:cNvPicPr>
          <p:nvPr/>
        </p:nvPicPr>
        <p:blipFill>
          <a:blip r:embed="rId5"/>
          <a:stretch>
            <a:fillRect/>
          </a:stretch>
        </p:blipFill>
        <p:spPr>
          <a:xfrm>
            <a:off x="6808758" y="1939363"/>
            <a:ext cx="952500" cy="952500"/>
          </a:xfrm>
          <a:prstGeom prst="rect">
            <a:avLst/>
          </a:prstGeom>
          <a:effectLst>
            <a:outerShdw blurRad="76200" dir="13500000" sy="23000" kx="1200000" algn="br" rotWithShape="0">
              <a:prstClr val="black">
                <a:alpha val="20000"/>
              </a:prstClr>
            </a:outerShdw>
          </a:effectLst>
        </p:spPr>
      </p:pic>
      <p:sp>
        <p:nvSpPr>
          <p:cNvPr id="19" name="TextBox 18">
            <a:extLst>
              <a:ext uri="{FF2B5EF4-FFF2-40B4-BE49-F238E27FC236}">
                <a16:creationId xmlns:a16="http://schemas.microsoft.com/office/drawing/2014/main" id="{DE85F269-9C66-9C3A-EC17-8D1804875074}"/>
              </a:ext>
            </a:extLst>
          </p:cNvPr>
          <p:cNvSpPr txBox="1"/>
          <p:nvPr/>
        </p:nvSpPr>
        <p:spPr>
          <a:xfrm>
            <a:off x="8314664" y="1813297"/>
            <a:ext cx="1045029" cy="707886"/>
          </a:xfrm>
          <a:prstGeom prst="rect">
            <a:avLst/>
          </a:prstGeom>
          <a:noFill/>
          <a:effectLst>
            <a:outerShdw blurRad="76200" dir="13500000" sy="23000" kx="1200000" algn="br" rotWithShape="0">
              <a:prstClr val="black">
                <a:alpha val="20000"/>
              </a:prstClr>
            </a:outerShdw>
          </a:effectLst>
        </p:spPr>
        <p:txBody>
          <a:bodyPr wrap="square" rtlCol="0">
            <a:spAutoFit/>
          </a:bodyPr>
          <a:lstStyle/>
          <a:p>
            <a:r>
              <a:rPr lang="en-US" sz="4000" b="1" dirty="0">
                <a:solidFill>
                  <a:schemeClr val="accent5">
                    <a:lumMod val="40000"/>
                    <a:lumOff val="60000"/>
                  </a:schemeClr>
                </a:solidFill>
                <a:effectLst>
                  <a:outerShdw blurRad="38100" dist="38100" dir="2700000" algn="tl">
                    <a:srgbClr val="000000">
                      <a:alpha val="43137"/>
                    </a:srgbClr>
                  </a:outerShdw>
                </a:effectLst>
              </a:rPr>
              <a:t>4.</a:t>
            </a:r>
          </a:p>
        </p:txBody>
      </p:sp>
      <p:sp>
        <p:nvSpPr>
          <p:cNvPr id="20" name="Rectangle 19">
            <a:extLst>
              <a:ext uri="{FF2B5EF4-FFF2-40B4-BE49-F238E27FC236}">
                <a16:creationId xmlns:a16="http://schemas.microsoft.com/office/drawing/2014/main" id="{3923F800-6A01-E966-282D-FB7F2A1B34EC}"/>
              </a:ext>
            </a:extLst>
          </p:cNvPr>
          <p:cNvSpPr/>
          <p:nvPr/>
        </p:nvSpPr>
        <p:spPr>
          <a:xfrm>
            <a:off x="9070763" y="1877793"/>
            <a:ext cx="1864426" cy="1647197"/>
          </a:xfrm>
          <a:prstGeom prst="rect">
            <a:avLst/>
          </a:prstGeom>
          <a:solidFill>
            <a:schemeClr val="bg1">
              <a:lumMod val="95000"/>
            </a:schemeClr>
          </a:solidFill>
          <a:ln>
            <a:noFill/>
          </a:ln>
          <a:effectLst>
            <a:outerShdw blurRad="76200" dir="13500000" sy="23000" kx="12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9703DEB-4B97-28A6-7278-2EB09641C128}"/>
              </a:ext>
            </a:extLst>
          </p:cNvPr>
          <p:cNvPicPr>
            <a:picLocks noChangeAspect="1"/>
          </p:cNvPicPr>
          <p:nvPr/>
        </p:nvPicPr>
        <p:blipFill>
          <a:blip r:embed="rId6"/>
          <a:stretch>
            <a:fillRect/>
          </a:stretch>
        </p:blipFill>
        <p:spPr>
          <a:xfrm>
            <a:off x="9442576" y="2002002"/>
            <a:ext cx="952500" cy="952500"/>
          </a:xfrm>
          <a:prstGeom prst="rect">
            <a:avLst/>
          </a:prstGeom>
          <a:effectLst>
            <a:outerShdw blurRad="76200" dir="13500000" sy="23000" kx="1200000" algn="br" rotWithShape="0">
              <a:prstClr val="black">
                <a:alpha val="20000"/>
              </a:prstClr>
            </a:outerShdw>
          </a:effectLst>
        </p:spPr>
      </p:pic>
      <p:sp>
        <p:nvSpPr>
          <p:cNvPr id="22" name="TextBox 21">
            <a:extLst>
              <a:ext uri="{FF2B5EF4-FFF2-40B4-BE49-F238E27FC236}">
                <a16:creationId xmlns:a16="http://schemas.microsoft.com/office/drawing/2014/main" id="{F9DF9FBA-F0C4-162E-FF5A-C4246EA9AF49}"/>
              </a:ext>
            </a:extLst>
          </p:cNvPr>
          <p:cNvSpPr txBox="1"/>
          <p:nvPr/>
        </p:nvSpPr>
        <p:spPr>
          <a:xfrm>
            <a:off x="1787215" y="3595623"/>
            <a:ext cx="1045029" cy="707886"/>
          </a:xfrm>
          <a:prstGeom prst="rect">
            <a:avLst/>
          </a:prstGeom>
          <a:noFill/>
          <a:effectLst>
            <a:outerShdw blurRad="76200" dir="13500000" sy="23000" kx="1200000" algn="br" rotWithShape="0">
              <a:prstClr val="black">
                <a:alpha val="20000"/>
              </a:prstClr>
            </a:outerShdw>
          </a:effectLst>
        </p:spPr>
        <p:txBody>
          <a:bodyPr wrap="square" rtlCol="0">
            <a:spAutoFit/>
          </a:bodyPr>
          <a:lstStyle/>
          <a:p>
            <a:r>
              <a:rPr lang="en-US" sz="4000" b="1" dirty="0">
                <a:solidFill>
                  <a:schemeClr val="accent5">
                    <a:lumMod val="40000"/>
                    <a:lumOff val="60000"/>
                  </a:schemeClr>
                </a:solidFill>
                <a:effectLst>
                  <a:outerShdw blurRad="38100" dist="38100" dir="2700000" algn="tl">
                    <a:srgbClr val="000000">
                      <a:alpha val="43137"/>
                    </a:srgbClr>
                  </a:outerShdw>
                </a:effectLst>
              </a:rPr>
              <a:t>5.</a:t>
            </a:r>
          </a:p>
        </p:txBody>
      </p:sp>
      <p:sp>
        <p:nvSpPr>
          <p:cNvPr id="23" name="Rectangle 22">
            <a:extLst>
              <a:ext uri="{FF2B5EF4-FFF2-40B4-BE49-F238E27FC236}">
                <a16:creationId xmlns:a16="http://schemas.microsoft.com/office/drawing/2014/main" id="{EBDAD2B3-949F-488F-0644-190534DF290D}"/>
              </a:ext>
            </a:extLst>
          </p:cNvPr>
          <p:cNvSpPr/>
          <p:nvPr/>
        </p:nvSpPr>
        <p:spPr>
          <a:xfrm>
            <a:off x="2444338" y="3730337"/>
            <a:ext cx="1864426" cy="1647197"/>
          </a:xfrm>
          <a:prstGeom prst="rect">
            <a:avLst/>
          </a:prstGeom>
          <a:solidFill>
            <a:schemeClr val="bg1">
              <a:lumMod val="95000"/>
            </a:schemeClr>
          </a:solidFill>
          <a:ln>
            <a:noFill/>
          </a:ln>
          <a:effectLst>
            <a:outerShdw blurRad="76200" dir="13500000" sy="23000" kx="12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7613B84-B895-B4BA-1AD9-99BAD8DD1804}"/>
              </a:ext>
            </a:extLst>
          </p:cNvPr>
          <p:cNvSpPr txBox="1"/>
          <p:nvPr/>
        </p:nvSpPr>
        <p:spPr>
          <a:xfrm>
            <a:off x="2444338" y="4946303"/>
            <a:ext cx="1876301" cy="400110"/>
          </a:xfrm>
          <a:prstGeom prst="rect">
            <a:avLst/>
          </a:prstGeom>
          <a:noFill/>
          <a:ln w="28575">
            <a:solidFill>
              <a:srgbClr val="00B050"/>
            </a:solidFill>
          </a:ln>
          <a:effectLst>
            <a:outerShdw blurRad="76200" dir="13500000" sy="23000" kx="1200000" algn="br" rotWithShape="0">
              <a:prstClr val="black">
                <a:alpha val="20000"/>
              </a:prstClr>
            </a:outerShdw>
          </a:effectLst>
        </p:spPr>
        <p:txBody>
          <a:bodyPr wrap="square" rtlCol="0">
            <a:spAutoFit/>
          </a:bodyPr>
          <a:lstStyle/>
          <a:p>
            <a:pPr algn="ctr"/>
            <a:r>
              <a:rPr lang="en-US" sz="2000" b="1" dirty="0"/>
              <a:t>FIREBASE</a:t>
            </a:r>
          </a:p>
        </p:txBody>
      </p:sp>
      <p:sp>
        <p:nvSpPr>
          <p:cNvPr id="25" name="TextBox 24">
            <a:extLst>
              <a:ext uri="{FF2B5EF4-FFF2-40B4-BE49-F238E27FC236}">
                <a16:creationId xmlns:a16="http://schemas.microsoft.com/office/drawing/2014/main" id="{158F8E79-0C72-64ED-D854-5B044B332357}"/>
              </a:ext>
            </a:extLst>
          </p:cNvPr>
          <p:cNvSpPr txBox="1"/>
          <p:nvPr/>
        </p:nvSpPr>
        <p:spPr>
          <a:xfrm>
            <a:off x="4476997" y="3564934"/>
            <a:ext cx="1045029" cy="707886"/>
          </a:xfrm>
          <a:prstGeom prst="rect">
            <a:avLst/>
          </a:prstGeom>
          <a:noFill/>
          <a:effectLst>
            <a:outerShdw blurRad="76200" dir="13500000" sy="23000" kx="1200000" algn="br" rotWithShape="0">
              <a:prstClr val="black">
                <a:alpha val="20000"/>
              </a:prstClr>
            </a:outerShdw>
          </a:effectLst>
        </p:spPr>
        <p:txBody>
          <a:bodyPr wrap="square" rtlCol="0">
            <a:spAutoFit/>
          </a:bodyPr>
          <a:lstStyle/>
          <a:p>
            <a:r>
              <a:rPr lang="en-US" sz="4000" b="1" dirty="0">
                <a:solidFill>
                  <a:schemeClr val="accent5">
                    <a:lumMod val="40000"/>
                    <a:lumOff val="60000"/>
                  </a:schemeClr>
                </a:solidFill>
                <a:effectLst>
                  <a:outerShdw blurRad="38100" dist="38100" dir="2700000" algn="tl">
                    <a:srgbClr val="000000">
                      <a:alpha val="43137"/>
                    </a:srgbClr>
                  </a:outerShdw>
                </a:effectLst>
              </a:rPr>
              <a:t>6.</a:t>
            </a:r>
          </a:p>
        </p:txBody>
      </p:sp>
      <p:sp>
        <p:nvSpPr>
          <p:cNvPr id="26" name="Rectangle 25">
            <a:extLst>
              <a:ext uri="{FF2B5EF4-FFF2-40B4-BE49-F238E27FC236}">
                <a16:creationId xmlns:a16="http://schemas.microsoft.com/office/drawing/2014/main" id="{504BE2F1-9F15-5118-C2CA-D52D6759F37C}"/>
              </a:ext>
            </a:extLst>
          </p:cNvPr>
          <p:cNvSpPr/>
          <p:nvPr/>
        </p:nvSpPr>
        <p:spPr>
          <a:xfrm>
            <a:off x="5123535" y="3704609"/>
            <a:ext cx="1845966" cy="1647197"/>
          </a:xfrm>
          <a:prstGeom prst="rect">
            <a:avLst/>
          </a:prstGeom>
          <a:solidFill>
            <a:schemeClr val="bg1">
              <a:lumMod val="95000"/>
            </a:schemeClr>
          </a:solidFill>
          <a:ln>
            <a:noFill/>
          </a:ln>
          <a:effectLst>
            <a:outerShdw blurRad="76200" dir="13500000" sy="23000" kx="12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0809192-C3FD-BB52-ADFF-36F80D1F0000}"/>
              </a:ext>
            </a:extLst>
          </p:cNvPr>
          <p:cNvSpPr txBox="1"/>
          <p:nvPr/>
        </p:nvSpPr>
        <p:spPr>
          <a:xfrm>
            <a:off x="5123593" y="4920575"/>
            <a:ext cx="1857724" cy="400110"/>
          </a:xfrm>
          <a:prstGeom prst="rect">
            <a:avLst/>
          </a:prstGeom>
          <a:noFill/>
          <a:ln w="28575">
            <a:solidFill>
              <a:srgbClr val="00B050"/>
            </a:solidFill>
          </a:ln>
          <a:effectLst>
            <a:outerShdw blurRad="76200" dir="13500000" sy="23000" kx="1200000" algn="br" rotWithShape="0">
              <a:prstClr val="black">
                <a:alpha val="20000"/>
              </a:prstClr>
            </a:outerShdw>
          </a:effectLst>
        </p:spPr>
        <p:txBody>
          <a:bodyPr wrap="square" rtlCol="0">
            <a:spAutoFit/>
          </a:bodyPr>
          <a:lstStyle/>
          <a:p>
            <a:pPr algn="ctr"/>
            <a:r>
              <a:rPr lang="en-US" sz="2000" b="1" dirty="0"/>
              <a:t>BIGQUERY</a:t>
            </a:r>
          </a:p>
        </p:txBody>
      </p:sp>
      <p:pic>
        <p:nvPicPr>
          <p:cNvPr id="28" name="Picture 6" descr="Google bigquery logo - Social media &amp; Logos Icons">
            <a:extLst>
              <a:ext uri="{FF2B5EF4-FFF2-40B4-BE49-F238E27FC236}">
                <a16:creationId xmlns:a16="http://schemas.microsoft.com/office/drawing/2014/main" id="{D2CB5AB7-1C2B-CD55-3DC4-677FBA78FE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1114" y="3837189"/>
            <a:ext cx="950807" cy="950807"/>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5E28700-39E7-14B5-AC05-8C181BAB3B62}"/>
              </a:ext>
            </a:extLst>
          </p:cNvPr>
          <p:cNvSpPr txBox="1"/>
          <p:nvPr/>
        </p:nvSpPr>
        <p:spPr>
          <a:xfrm>
            <a:off x="7044003" y="3524987"/>
            <a:ext cx="1045029" cy="707886"/>
          </a:xfrm>
          <a:prstGeom prst="rect">
            <a:avLst/>
          </a:prstGeom>
          <a:noFill/>
          <a:effectLst>
            <a:outerShdw blurRad="76200" dir="13500000" sy="23000" kx="1200000" algn="br" rotWithShape="0">
              <a:prstClr val="black">
                <a:alpha val="20000"/>
              </a:prstClr>
            </a:outerShdw>
          </a:effectLst>
        </p:spPr>
        <p:txBody>
          <a:bodyPr wrap="square" rtlCol="0">
            <a:spAutoFit/>
          </a:bodyPr>
          <a:lstStyle/>
          <a:p>
            <a:r>
              <a:rPr lang="en-US" sz="4000" b="1" dirty="0">
                <a:solidFill>
                  <a:schemeClr val="accent5">
                    <a:lumMod val="40000"/>
                    <a:lumOff val="60000"/>
                  </a:schemeClr>
                </a:solidFill>
                <a:effectLst>
                  <a:outerShdw blurRad="38100" dist="38100" dir="2700000" algn="tl">
                    <a:srgbClr val="000000">
                      <a:alpha val="43137"/>
                    </a:srgbClr>
                  </a:outerShdw>
                </a:effectLst>
              </a:rPr>
              <a:t>7.</a:t>
            </a:r>
          </a:p>
        </p:txBody>
      </p:sp>
      <p:sp>
        <p:nvSpPr>
          <p:cNvPr id="30" name="Rectangle 29">
            <a:extLst>
              <a:ext uri="{FF2B5EF4-FFF2-40B4-BE49-F238E27FC236}">
                <a16:creationId xmlns:a16="http://schemas.microsoft.com/office/drawing/2014/main" id="{7CA7EE6B-A93C-48A7-83DF-995FFA95355D}"/>
              </a:ext>
            </a:extLst>
          </p:cNvPr>
          <p:cNvSpPr/>
          <p:nvPr/>
        </p:nvSpPr>
        <p:spPr>
          <a:xfrm>
            <a:off x="7665521" y="3716486"/>
            <a:ext cx="2000712" cy="1647197"/>
          </a:xfrm>
          <a:prstGeom prst="rect">
            <a:avLst/>
          </a:prstGeom>
          <a:solidFill>
            <a:schemeClr val="bg1">
              <a:lumMod val="95000"/>
            </a:schemeClr>
          </a:solidFill>
          <a:ln>
            <a:noFill/>
          </a:ln>
          <a:effectLst>
            <a:outerShdw blurRad="76200" dir="13500000" sy="23000" kx="12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AE9F48-BFD3-ED1A-D925-85E8F788B931}"/>
              </a:ext>
            </a:extLst>
          </p:cNvPr>
          <p:cNvSpPr txBox="1"/>
          <p:nvPr/>
        </p:nvSpPr>
        <p:spPr>
          <a:xfrm>
            <a:off x="7653646" y="4921117"/>
            <a:ext cx="2012587" cy="400110"/>
          </a:xfrm>
          <a:prstGeom prst="rect">
            <a:avLst/>
          </a:prstGeom>
          <a:noFill/>
          <a:ln w="28575">
            <a:solidFill>
              <a:srgbClr val="00B050"/>
            </a:solidFill>
          </a:ln>
          <a:effectLst>
            <a:outerShdw blurRad="76200" dir="13500000" sy="23000" kx="1200000" algn="br" rotWithShape="0">
              <a:prstClr val="black">
                <a:alpha val="20000"/>
              </a:prstClr>
            </a:outerShdw>
          </a:effectLst>
        </p:spPr>
        <p:txBody>
          <a:bodyPr wrap="square" rtlCol="0">
            <a:spAutoFit/>
          </a:bodyPr>
          <a:lstStyle/>
          <a:p>
            <a:pPr algn="ctr"/>
            <a:r>
              <a:rPr lang="en-US" sz="2000" b="1" dirty="0"/>
              <a:t>GOOGLE MAPS</a:t>
            </a:r>
          </a:p>
        </p:txBody>
      </p:sp>
      <p:pic>
        <p:nvPicPr>
          <p:cNvPr id="32" name="Picture 31">
            <a:extLst>
              <a:ext uri="{FF2B5EF4-FFF2-40B4-BE49-F238E27FC236}">
                <a16:creationId xmlns:a16="http://schemas.microsoft.com/office/drawing/2014/main" id="{10F90E14-AB6C-A0CE-384B-24360643816B}"/>
              </a:ext>
            </a:extLst>
          </p:cNvPr>
          <p:cNvPicPr>
            <a:picLocks noChangeAspect="1"/>
          </p:cNvPicPr>
          <p:nvPr/>
        </p:nvPicPr>
        <p:blipFill>
          <a:blip r:embed="rId8"/>
          <a:stretch>
            <a:fillRect/>
          </a:stretch>
        </p:blipFill>
        <p:spPr>
          <a:xfrm>
            <a:off x="8137644" y="3832435"/>
            <a:ext cx="1015285" cy="1015285"/>
          </a:xfrm>
          <a:prstGeom prst="rect">
            <a:avLst/>
          </a:prstGeom>
          <a:effectLst>
            <a:outerShdw blurRad="76200" dir="13500000" sy="23000" kx="1200000" algn="br" rotWithShape="0">
              <a:prstClr val="black">
                <a:alpha val="20000"/>
              </a:prstClr>
            </a:outerShdw>
          </a:effectLst>
        </p:spPr>
      </p:pic>
      <p:pic>
        <p:nvPicPr>
          <p:cNvPr id="33" name="Picture 2" descr="What is Firebase? The complete story, abridged. | by Doug Stevenson |  Firebase Developers | Medium">
            <a:extLst>
              <a:ext uri="{FF2B5EF4-FFF2-40B4-BE49-F238E27FC236}">
                <a16:creationId xmlns:a16="http://schemas.microsoft.com/office/drawing/2014/main" id="{713D7CC5-17C6-946F-DC13-2C413496E4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9188" y="3771203"/>
            <a:ext cx="1121248" cy="1121248"/>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4376895-D5DF-1E3A-7A3D-EDF754690543}"/>
              </a:ext>
            </a:extLst>
          </p:cNvPr>
          <p:cNvSpPr txBox="1"/>
          <p:nvPr/>
        </p:nvSpPr>
        <p:spPr>
          <a:xfrm>
            <a:off x="9058888" y="3070451"/>
            <a:ext cx="1876301" cy="400110"/>
          </a:xfrm>
          <a:prstGeom prst="rect">
            <a:avLst/>
          </a:prstGeom>
          <a:noFill/>
          <a:ln w="28575">
            <a:solidFill>
              <a:srgbClr val="00B050"/>
            </a:solidFill>
          </a:ln>
          <a:effectLst>
            <a:outerShdw blurRad="76200" dir="13500000" sy="23000" kx="1200000" algn="br" rotWithShape="0">
              <a:prstClr val="black">
                <a:alpha val="20000"/>
              </a:prstClr>
            </a:outerShdw>
          </a:effectLst>
        </p:spPr>
        <p:txBody>
          <a:bodyPr wrap="square" rtlCol="0">
            <a:spAutoFit/>
          </a:bodyPr>
          <a:lstStyle/>
          <a:p>
            <a:pPr algn="ctr"/>
            <a:r>
              <a:rPr lang="en-US" sz="2000" b="1" dirty="0"/>
              <a:t>NODE.JS</a:t>
            </a:r>
          </a:p>
        </p:txBody>
      </p:sp>
      <p:pic>
        <p:nvPicPr>
          <p:cNvPr id="36" name="Picture 35">
            <a:extLst>
              <a:ext uri="{FF2B5EF4-FFF2-40B4-BE49-F238E27FC236}">
                <a16:creationId xmlns:a16="http://schemas.microsoft.com/office/drawing/2014/main" id="{C20F0E2A-D8CB-6B55-27C6-7D60AE5A0855}"/>
              </a:ext>
            </a:extLst>
          </p:cNvPr>
          <p:cNvPicPr>
            <a:picLocks noChangeAspect="1"/>
          </p:cNvPicPr>
          <p:nvPr/>
        </p:nvPicPr>
        <p:blipFill>
          <a:blip r:embed="rId10"/>
          <a:stretch>
            <a:fillRect/>
          </a:stretch>
        </p:blipFill>
        <p:spPr>
          <a:xfrm>
            <a:off x="10998471" y="999645"/>
            <a:ext cx="659133" cy="659133"/>
          </a:xfrm>
          <a:prstGeom prst="rect">
            <a:avLst/>
          </a:prstGeom>
          <a:effectLst>
            <a:glow rad="228600">
              <a:schemeClr val="accent4">
                <a:satMod val="175000"/>
                <a:alpha val="40000"/>
              </a:schemeClr>
            </a:glow>
          </a:effectLst>
        </p:spPr>
      </p:pic>
      <p:sp>
        <p:nvSpPr>
          <p:cNvPr id="37" name="TextBox 36">
            <a:extLst>
              <a:ext uri="{FF2B5EF4-FFF2-40B4-BE49-F238E27FC236}">
                <a16:creationId xmlns:a16="http://schemas.microsoft.com/office/drawing/2014/main" id="{1FBC8236-1F2F-61EF-AED3-8523AE2DA240}"/>
              </a:ext>
            </a:extLst>
          </p:cNvPr>
          <p:cNvSpPr txBox="1"/>
          <p:nvPr/>
        </p:nvSpPr>
        <p:spPr>
          <a:xfrm>
            <a:off x="7874259" y="1058024"/>
            <a:ext cx="3269668" cy="369332"/>
          </a:xfrm>
          <a:prstGeom prst="rect">
            <a:avLst/>
          </a:prstGeom>
          <a:noFill/>
        </p:spPr>
        <p:txBody>
          <a:bodyPr wrap="square" rtlCol="0">
            <a:spAutoFit/>
          </a:bodyPr>
          <a:lstStyle/>
          <a:p>
            <a:r>
              <a:rPr lang="en-US" b="1" dirty="0"/>
              <a:t>Technology Stack </a:t>
            </a:r>
            <a:r>
              <a:rPr lang="en-US" b="1" dirty="0">
                <a:solidFill>
                  <a:schemeClr val="accent3">
                    <a:lumMod val="60000"/>
                    <a:lumOff val="40000"/>
                  </a:schemeClr>
                </a:solidFill>
              </a:rPr>
              <a:t>LOCKED</a:t>
            </a:r>
          </a:p>
        </p:txBody>
      </p:sp>
    </p:spTree>
    <p:extLst>
      <p:ext uri="{BB962C8B-B14F-4D97-AF65-F5344CB8AC3E}">
        <p14:creationId xmlns:p14="http://schemas.microsoft.com/office/powerpoint/2010/main" val="1177970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B808202-70DC-9920-FD67-59332EE43B23}"/>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6767CAA-DD62-0E50-A97F-248D696274E2}"/>
              </a:ext>
            </a:extLst>
          </p:cNvPr>
          <p:cNvSpPr txBox="1"/>
          <p:nvPr/>
        </p:nvSpPr>
        <p:spPr>
          <a:xfrm>
            <a:off x="4396839" y="256057"/>
            <a:ext cx="3825834" cy="461665"/>
          </a:xfrm>
          <a:prstGeom prst="rect">
            <a:avLst/>
          </a:prstGeom>
          <a:noFill/>
          <a:ln w="28575">
            <a:solidFill>
              <a:srgbClr val="00B0F0"/>
            </a:solidFill>
            <a:prstDash val="lgDash"/>
          </a:ln>
        </p:spPr>
        <p:txBody>
          <a:bodyPr wrap="square" rtlCol="0">
            <a:spAutoFit/>
          </a:bodyPr>
          <a:lstStyle/>
          <a:p>
            <a:pPr algn="ctr"/>
            <a:r>
              <a:rPr lang="en-US" sz="2400" b="1" dirty="0"/>
              <a:t>Databases Utilized</a:t>
            </a:r>
          </a:p>
        </p:txBody>
      </p:sp>
      <p:cxnSp>
        <p:nvCxnSpPr>
          <p:cNvPr id="4" name="Straight Connector 3">
            <a:extLst>
              <a:ext uri="{FF2B5EF4-FFF2-40B4-BE49-F238E27FC236}">
                <a16:creationId xmlns:a16="http://schemas.microsoft.com/office/drawing/2014/main" id="{D5F06773-0164-E1B7-0F77-9A84AF52C95B}"/>
              </a:ext>
            </a:extLst>
          </p:cNvPr>
          <p:cNvCxnSpPr/>
          <p:nvPr/>
        </p:nvCxnSpPr>
        <p:spPr>
          <a:xfrm>
            <a:off x="249381" y="831274"/>
            <a:ext cx="11661569"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1D85EB15-09F7-D307-AC66-D891CD5B7C20}"/>
              </a:ext>
            </a:extLst>
          </p:cNvPr>
          <p:cNvSpPr/>
          <p:nvPr/>
        </p:nvSpPr>
        <p:spPr>
          <a:xfrm>
            <a:off x="344385" y="1520044"/>
            <a:ext cx="5498275" cy="4998404"/>
          </a:xfrm>
          <a:prstGeom prst="roundRect">
            <a:avLst>
              <a:gd name="adj" fmla="val 2766"/>
            </a:avLst>
          </a:prstGeom>
          <a:solidFill>
            <a:schemeClr val="bg1">
              <a:lumMod val="95000"/>
            </a:schemeClr>
          </a:solidFill>
          <a:ln>
            <a:solidFill>
              <a:schemeClr val="tx2">
                <a:lumMod val="50000"/>
                <a:lumOff val="50000"/>
              </a:schemeClr>
            </a:solidFill>
          </a:ln>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AC4A5AA-6467-DC19-D6A8-136F777A1924}"/>
              </a:ext>
            </a:extLst>
          </p:cNvPr>
          <p:cNvSpPr/>
          <p:nvPr/>
        </p:nvSpPr>
        <p:spPr>
          <a:xfrm>
            <a:off x="6198920" y="1520044"/>
            <a:ext cx="5648695" cy="4998403"/>
          </a:xfrm>
          <a:prstGeom prst="roundRect">
            <a:avLst>
              <a:gd name="adj" fmla="val 2766"/>
            </a:avLst>
          </a:prstGeom>
          <a:solidFill>
            <a:schemeClr val="bg1">
              <a:lumMod val="95000"/>
            </a:schemeClr>
          </a:solidFill>
          <a:ln>
            <a:solidFill>
              <a:schemeClr val="tx2">
                <a:lumMod val="50000"/>
                <a:lumOff val="50000"/>
              </a:schemeClr>
            </a:solidFill>
          </a:ln>
          <a:effectLst>
            <a:glow rad="1397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0B91B28-95DE-97B3-A117-3DBC0A887BBC}"/>
              </a:ext>
            </a:extLst>
          </p:cNvPr>
          <p:cNvSpPr txBox="1"/>
          <p:nvPr/>
        </p:nvSpPr>
        <p:spPr>
          <a:xfrm>
            <a:off x="7488258" y="1037159"/>
            <a:ext cx="4115860" cy="369332"/>
          </a:xfrm>
          <a:prstGeom prst="rect">
            <a:avLst/>
          </a:prstGeom>
          <a:noFill/>
        </p:spPr>
        <p:txBody>
          <a:bodyPr wrap="square" rtlCol="0">
            <a:spAutoFit/>
          </a:bodyPr>
          <a:lstStyle/>
          <a:p>
            <a:r>
              <a:rPr lang="en-US" b="1" dirty="0"/>
              <a:t>Database (SQL, NoSQL) </a:t>
            </a:r>
            <a:r>
              <a:rPr lang="en-US" b="1" dirty="0">
                <a:solidFill>
                  <a:schemeClr val="accent3">
                    <a:lumMod val="60000"/>
                    <a:lumOff val="40000"/>
                  </a:schemeClr>
                </a:solidFill>
              </a:rPr>
              <a:t>LOCKED</a:t>
            </a:r>
          </a:p>
        </p:txBody>
      </p:sp>
      <p:pic>
        <p:nvPicPr>
          <p:cNvPr id="9" name="Picture 8">
            <a:extLst>
              <a:ext uri="{FF2B5EF4-FFF2-40B4-BE49-F238E27FC236}">
                <a16:creationId xmlns:a16="http://schemas.microsoft.com/office/drawing/2014/main" id="{F3E1FC23-359C-E8EA-DA6A-2356C3988491}"/>
              </a:ext>
            </a:extLst>
          </p:cNvPr>
          <p:cNvPicPr>
            <a:picLocks noChangeAspect="1"/>
          </p:cNvPicPr>
          <p:nvPr/>
        </p:nvPicPr>
        <p:blipFill>
          <a:blip r:embed="rId3"/>
          <a:stretch>
            <a:fillRect/>
          </a:stretch>
        </p:blipFill>
        <p:spPr>
          <a:xfrm>
            <a:off x="11152255" y="944827"/>
            <a:ext cx="534991" cy="534991"/>
          </a:xfrm>
          <a:prstGeom prst="rect">
            <a:avLst/>
          </a:prstGeom>
          <a:effectLst>
            <a:glow rad="228600">
              <a:schemeClr val="accent4">
                <a:satMod val="175000"/>
                <a:alpha val="40000"/>
              </a:schemeClr>
            </a:glow>
          </a:effectLst>
        </p:spPr>
      </p:pic>
      <p:sp>
        <p:nvSpPr>
          <p:cNvPr id="10" name="Rectangle: Rounded Corners 9">
            <a:extLst>
              <a:ext uri="{FF2B5EF4-FFF2-40B4-BE49-F238E27FC236}">
                <a16:creationId xmlns:a16="http://schemas.microsoft.com/office/drawing/2014/main" id="{212A2984-1393-4384-7F69-E5AAFB204AD9}"/>
              </a:ext>
            </a:extLst>
          </p:cNvPr>
          <p:cNvSpPr/>
          <p:nvPr/>
        </p:nvSpPr>
        <p:spPr>
          <a:xfrm>
            <a:off x="528452" y="1668483"/>
            <a:ext cx="5130140" cy="391886"/>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bg1"/>
                </a:solidFill>
              </a:rPr>
              <a:t>FIRESTORE</a:t>
            </a:r>
          </a:p>
        </p:txBody>
      </p:sp>
      <p:sp>
        <p:nvSpPr>
          <p:cNvPr id="12" name="Rectangle: Rounded Corners 11">
            <a:extLst>
              <a:ext uri="{FF2B5EF4-FFF2-40B4-BE49-F238E27FC236}">
                <a16:creationId xmlns:a16="http://schemas.microsoft.com/office/drawing/2014/main" id="{7B9CE5C2-3B43-5FF8-DB62-FE4E59940FF1}"/>
              </a:ext>
            </a:extLst>
          </p:cNvPr>
          <p:cNvSpPr/>
          <p:nvPr/>
        </p:nvSpPr>
        <p:spPr>
          <a:xfrm>
            <a:off x="6382987" y="1668483"/>
            <a:ext cx="5130140" cy="391886"/>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t>BIGQUERY</a:t>
            </a:r>
          </a:p>
        </p:txBody>
      </p:sp>
      <p:sp>
        <p:nvSpPr>
          <p:cNvPr id="13" name="TextBox 12">
            <a:extLst>
              <a:ext uri="{FF2B5EF4-FFF2-40B4-BE49-F238E27FC236}">
                <a16:creationId xmlns:a16="http://schemas.microsoft.com/office/drawing/2014/main" id="{FC4377B3-BED1-6424-ABA0-8D5036889D8A}"/>
              </a:ext>
            </a:extLst>
          </p:cNvPr>
          <p:cNvSpPr txBox="1"/>
          <p:nvPr/>
        </p:nvSpPr>
        <p:spPr>
          <a:xfrm>
            <a:off x="528452" y="2291938"/>
            <a:ext cx="2606634" cy="738664"/>
          </a:xfrm>
          <a:prstGeom prst="rect">
            <a:avLst/>
          </a:prstGeom>
          <a:noFill/>
        </p:spPr>
        <p:txBody>
          <a:bodyPr wrap="square" rtlCol="0">
            <a:spAutoFit/>
          </a:bodyPr>
          <a:lstStyle/>
          <a:p>
            <a:r>
              <a:rPr lang="en-US" sz="1400" b="1" dirty="0"/>
              <a:t>Database Names:</a:t>
            </a:r>
          </a:p>
          <a:p>
            <a:pPr marL="285750" indent="-285750">
              <a:buFont typeface="Wingdings" panose="05000000000000000000" pitchFamily="2" charset="2"/>
              <a:buChar char="§"/>
            </a:pPr>
            <a:r>
              <a:rPr lang="en-US" sz="1400" b="1" dirty="0"/>
              <a:t>default</a:t>
            </a:r>
          </a:p>
          <a:p>
            <a:endParaRPr lang="en-US" sz="1400" b="1" dirty="0"/>
          </a:p>
        </p:txBody>
      </p:sp>
      <p:pic>
        <p:nvPicPr>
          <p:cNvPr id="14" name="Picture 2" descr="What is Firebase? The complete story, abridged. | by Doug Stevenson |  Firebase Developers | Medium">
            <a:extLst>
              <a:ext uri="{FF2B5EF4-FFF2-40B4-BE49-F238E27FC236}">
                <a16:creationId xmlns:a16="http://schemas.microsoft.com/office/drawing/2014/main" id="{7B9F404D-FEC6-80F9-45DE-26F8C59E7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188" y="2498243"/>
            <a:ext cx="250895" cy="25089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AB9ABBA-A4B0-A347-2FAC-0E9AAEBC5AFD}"/>
              </a:ext>
            </a:extLst>
          </p:cNvPr>
          <p:cNvSpPr txBox="1"/>
          <p:nvPr/>
        </p:nvSpPr>
        <p:spPr>
          <a:xfrm>
            <a:off x="6416633" y="2291938"/>
            <a:ext cx="2606634" cy="1169551"/>
          </a:xfrm>
          <a:prstGeom prst="rect">
            <a:avLst/>
          </a:prstGeom>
          <a:noFill/>
        </p:spPr>
        <p:txBody>
          <a:bodyPr wrap="square" rtlCol="0">
            <a:spAutoFit/>
          </a:bodyPr>
          <a:lstStyle/>
          <a:p>
            <a:r>
              <a:rPr lang="en-US" sz="1400" b="1" dirty="0"/>
              <a:t>Database Name:</a:t>
            </a:r>
          </a:p>
          <a:p>
            <a:pPr marL="285750" indent="-285750">
              <a:buFont typeface="Wingdings" panose="05000000000000000000" pitchFamily="2" charset="2"/>
              <a:buChar char="§"/>
            </a:pPr>
            <a:r>
              <a:rPr lang="en-US" sz="1400" b="1" dirty="0"/>
              <a:t>CreditTracking</a:t>
            </a:r>
          </a:p>
          <a:p>
            <a:pPr marL="285750" indent="-285750">
              <a:buFontTx/>
              <a:buChar char="-"/>
            </a:pPr>
            <a:r>
              <a:rPr lang="en-US" sz="1400" b="1" dirty="0"/>
              <a:t>Table Name: Vehicles</a:t>
            </a:r>
          </a:p>
          <a:p>
            <a:pPr marL="285750" indent="-285750">
              <a:buFont typeface="Wingdings" panose="05000000000000000000" pitchFamily="2" charset="2"/>
              <a:buChar char="§"/>
            </a:pPr>
            <a:r>
              <a:rPr lang="en-US" sz="1400" b="1" dirty="0"/>
              <a:t>Userdetails</a:t>
            </a:r>
          </a:p>
          <a:p>
            <a:r>
              <a:rPr lang="en-US" sz="1400" b="1" dirty="0"/>
              <a:t>- userdetails</a:t>
            </a:r>
          </a:p>
        </p:txBody>
      </p:sp>
      <p:pic>
        <p:nvPicPr>
          <p:cNvPr id="17" name="Picture 6" descr="Google bigquery logo - Social media &amp; Logos Icons">
            <a:extLst>
              <a:ext uri="{FF2B5EF4-FFF2-40B4-BE49-F238E27FC236}">
                <a16:creationId xmlns:a16="http://schemas.microsoft.com/office/drawing/2014/main" id="{030BC44F-C7B2-F846-241B-86861FA7CA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7987" y="2554452"/>
            <a:ext cx="194686" cy="194686"/>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3DD8BAE-E83E-EA77-3660-ADFB4348FB68}"/>
              </a:ext>
            </a:extLst>
          </p:cNvPr>
          <p:cNvSpPr/>
          <p:nvPr/>
        </p:nvSpPr>
        <p:spPr>
          <a:xfrm>
            <a:off x="1689537" y="3173106"/>
            <a:ext cx="2451264" cy="3196782"/>
          </a:xfrm>
          <a:prstGeom prst="rect">
            <a:avLst/>
          </a:prstGeom>
          <a:solidFill>
            <a:schemeClr val="bg1"/>
          </a:solidFill>
          <a:effectLst>
            <a:outerShdw blurRad="76200" dir="13500000" sy="23000" kx="1200000" algn="br" rotWithShape="0">
              <a:prstClr val="black">
                <a:alpha val="20000"/>
              </a:prstClr>
            </a:outerShdw>
          </a:effectLst>
          <a:scene3d>
            <a:camera prst="isometricOffAxis1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48FD3CC-F870-C70D-1819-F553DA94E312}"/>
              </a:ext>
            </a:extLst>
          </p:cNvPr>
          <p:cNvSpPr txBox="1"/>
          <p:nvPr/>
        </p:nvSpPr>
        <p:spPr>
          <a:xfrm>
            <a:off x="1991961" y="3818268"/>
            <a:ext cx="2075048" cy="1815882"/>
          </a:xfrm>
          <a:prstGeom prst="rect">
            <a:avLst/>
          </a:prstGeom>
          <a:noFill/>
          <a:scene3d>
            <a:camera prst="isometricOffAxis1Right"/>
            <a:lightRig rig="threePt" dir="t"/>
          </a:scene3d>
        </p:spPr>
        <p:txBody>
          <a:bodyPr wrap="square" rtlCol="0">
            <a:spAutoFit/>
          </a:bodyPr>
          <a:lstStyle/>
          <a:p>
            <a:r>
              <a:rPr lang="en-US" sz="800" b="1" dirty="0"/>
              <a:t>{</a:t>
            </a:r>
          </a:p>
          <a:p>
            <a:r>
              <a:rPr lang="en-US" sz="800" b="1" dirty="0"/>
              <a:t>  "Ub6gUTjDz3B3SwdwCqXE": {</a:t>
            </a:r>
          </a:p>
          <a:p>
            <a:r>
              <a:rPr lang="en-US" sz="800" b="1" dirty="0"/>
              <a:t>    "manufacturer": "Ford",</a:t>
            </a:r>
          </a:p>
          <a:p>
            <a:r>
              <a:rPr lang="en-US" sz="800" b="1" dirty="0"/>
              <a:t>    "manufacturingCoordinates": {</a:t>
            </a:r>
          </a:p>
          <a:p>
            <a:r>
              <a:rPr lang="en-US" sz="800" b="1" dirty="0"/>
              <a:t>      "latitude": 19.6431,</a:t>
            </a:r>
          </a:p>
          <a:p>
            <a:r>
              <a:rPr lang="en-US" sz="800" b="1" dirty="0"/>
              <a:t>      "longitude": 99.2151</a:t>
            </a:r>
          </a:p>
          <a:p>
            <a:r>
              <a:rPr lang="en-US" sz="800" b="1" dirty="0"/>
              <a:t>    },</a:t>
            </a:r>
          </a:p>
          <a:p>
            <a:r>
              <a:rPr lang="en-US" sz="800" b="1" dirty="0"/>
              <a:t>    "model": "Mach E",</a:t>
            </a:r>
          </a:p>
          <a:p>
            <a:r>
              <a:rPr lang="en-US" sz="800" b="1" dirty="0"/>
              <a:t>    "nickelSource": "China",</a:t>
            </a:r>
          </a:p>
          <a:p>
            <a:r>
              <a:rPr lang="en-US" sz="800" b="1" dirty="0"/>
              <a:t>    "price": 55999,</a:t>
            </a:r>
          </a:p>
          <a:p>
            <a:r>
              <a:rPr lang="en-US" sz="800" b="1" dirty="0"/>
              <a:t>    "reasons": ["Assembly and sourcing from North America"],</a:t>
            </a:r>
          </a:p>
          <a:p>
            <a:r>
              <a:rPr lang="en-US" sz="800" b="1" dirty="0"/>
              <a:t>    "typeOfBattery": "Lithium-ion",</a:t>
            </a:r>
          </a:p>
          <a:p>
            <a:r>
              <a:rPr lang="en-US" sz="800" b="1" dirty="0"/>
              <a:t>    "</a:t>
            </a:r>
            <a:endParaRPr lang="en-US" sz="800" dirty="0"/>
          </a:p>
        </p:txBody>
      </p:sp>
      <p:sp>
        <p:nvSpPr>
          <p:cNvPr id="22" name="TextBox 21">
            <a:extLst>
              <a:ext uri="{FF2B5EF4-FFF2-40B4-BE49-F238E27FC236}">
                <a16:creationId xmlns:a16="http://schemas.microsoft.com/office/drawing/2014/main" id="{DF0467FD-D296-C48C-F839-D771185B669F}"/>
              </a:ext>
            </a:extLst>
          </p:cNvPr>
          <p:cNvSpPr txBox="1"/>
          <p:nvPr/>
        </p:nvSpPr>
        <p:spPr>
          <a:xfrm>
            <a:off x="1991961" y="3429000"/>
            <a:ext cx="1970973" cy="369332"/>
          </a:xfrm>
          <a:prstGeom prst="rect">
            <a:avLst/>
          </a:prstGeom>
          <a:noFill/>
          <a:scene3d>
            <a:camera prst="isometricOffAxis1Right"/>
            <a:lightRig rig="threePt" dir="t"/>
          </a:scene3d>
        </p:spPr>
        <p:txBody>
          <a:bodyPr wrap="square" rtlCol="0">
            <a:spAutoFit/>
          </a:bodyPr>
          <a:lstStyle/>
          <a:p>
            <a:pPr algn="ctr"/>
            <a:r>
              <a:rPr lang="en-US" b="1" dirty="0"/>
              <a:t>default</a:t>
            </a:r>
          </a:p>
        </p:txBody>
      </p:sp>
      <p:sp>
        <p:nvSpPr>
          <p:cNvPr id="25" name="Rectangle 24">
            <a:extLst>
              <a:ext uri="{FF2B5EF4-FFF2-40B4-BE49-F238E27FC236}">
                <a16:creationId xmlns:a16="http://schemas.microsoft.com/office/drawing/2014/main" id="{09B28F1D-E5D6-678E-1AC5-8049F542430D}"/>
              </a:ext>
            </a:extLst>
          </p:cNvPr>
          <p:cNvSpPr/>
          <p:nvPr/>
        </p:nvSpPr>
        <p:spPr>
          <a:xfrm>
            <a:off x="6345085" y="3531689"/>
            <a:ext cx="4807170" cy="975111"/>
          </a:xfrm>
          <a:prstGeom prst="rect">
            <a:avLst/>
          </a:prstGeom>
          <a:solidFill>
            <a:schemeClr val="bg1"/>
          </a:solidFill>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F7B449E-2754-C6A7-6EA0-B9FAA6DEF1E9}"/>
              </a:ext>
            </a:extLst>
          </p:cNvPr>
          <p:cNvCxnSpPr>
            <a:cxnSpLocks/>
          </p:cNvCxnSpPr>
          <p:nvPr/>
        </p:nvCxnSpPr>
        <p:spPr>
          <a:xfrm>
            <a:off x="6365449" y="3836201"/>
            <a:ext cx="4769268" cy="0"/>
          </a:xfrm>
          <a:prstGeom prst="line">
            <a:avLst/>
          </a:prstGeom>
          <a:ln>
            <a:solidFill>
              <a:schemeClr val="bg1">
                <a:lumMod val="6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E03A9F5-4F40-3F2F-3A78-18853A830FEB}"/>
              </a:ext>
            </a:extLst>
          </p:cNvPr>
          <p:cNvSpPr txBox="1"/>
          <p:nvPr/>
        </p:nvSpPr>
        <p:spPr>
          <a:xfrm>
            <a:off x="6365449" y="3557534"/>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r>
              <a:rPr lang="en-US" sz="800" b="1" dirty="0"/>
              <a:t>Manufacturer</a:t>
            </a:r>
          </a:p>
        </p:txBody>
      </p:sp>
      <p:sp>
        <p:nvSpPr>
          <p:cNvPr id="29" name="TextBox 28">
            <a:extLst>
              <a:ext uri="{FF2B5EF4-FFF2-40B4-BE49-F238E27FC236}">
                <a16:creationId xmlns:a16="http://schemas.microsoft.com/office/drawing/2014/main" id="{0B74806C-B770-F61E-4D3D-4CD7D01BB938}"/>
              </a:ext>
            </a:extLst>
          </p:cNvPr>
          <p:cNvSpPr txBox="1"/>
          <p:nvPr/>
        </p:nvSpPr>
        <p:spPr>
          <a:xfrm>
            <a:off x="7107775" y="3563981"/>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r>
              <a:rPr lang="en-US" sz="800" b="1" dirty="0"/>
              <a:t>Make</a:t>
            </a:r>
          </a:p>
        </p:txBody>
      </p:sp>
      <p:sp>
        <p:nvSpPr>
          <p:cNvPr id="30" name="TextBox 29">
            <a:extLst>
              <a:ext uri="{FF2B5EF4-FFF2-40B4-BE49-F238E27FC236}">
                <a16:creationId xmlns:a16="http://schemas.microsoft.com/office/drawing/2014/main" id="{B31CD99E-125A-1008-4C25-12546571D9D9}"/>
              </a:ext>
            </a:extLst>
          </p:cNvPr>
          <p:cNvSpPr txBox="1"/>
          <p:nvPr/>
        </p:nvSpPr>
        <p:spPr>
          <a:xfrm>
            <a:off x="7558791" y="3563981"/>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r>
              <a:rPr lang="en-US" sz="800" b="1" dirty="0"/>
              <a:t>Model</a:t>
            </a:r>
          </a:p>
        </p:txBody>
      </p:sp>
      <p:sp>
        <p:nvSpPr>
          <p:cNvPr id="31" name="TextBox 30">
            <a:extLst>
              <a:ext uri="{FF2B5EF4-FFF2-40B4-BE49-F238E27FC236}">
                <a16:creationId xmlns:a16="http://schemas.microsoft.com/office/drawing/2014/main" id="{5362A485-C7A5-491F-8F61-ED2510F6AE1A}"/>
              </a:ext>
            </a:extLst>
          </p:cNvPr>
          <p:cNvSpPr txBox="1"/>
          <p:nvPr/>
        </p:nvSpPr>
        <p:spPr>
          <a:xfrm>
            <a:off x="8055389" y="3563981"/>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r>
              <a:rPr lang="en-US" sz="800" b="1" dirty="0"/>
              <a:t>VIN</a:t>
            </a:r>
          </a:p>
        </p:txBody>
      </p:sp>
      <p:sp>
        <p:nvSpPr>
          <p:cNvPr id="32" name="TextBox 31">
            <a:extLst>
              <a:ext uri="{FF2B5EF4-FFF2-40B4-BE49-F238E27FC236}">
                <a16:creationId xmlns:a16="http://schemas.microsoft.com/office/drawing/2014/main" id="{1F18B5DF-E900-0EA8-1C37-78ABF27AC002}"/>
              </a:ext>
            </a:extLst>
          </p:cNvPr>
          <p:cNvSpPr txBox="1"/>
          <p:nvPr/>
        </p:nvSpPr>
        <p:spPr>
          <a:xfrm>
            <a:off x="8506405" y="3557534"/>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r>
              <a:rPr lang="en-US" sz="800" b="1" dirty="0"/>
              <a:t>countryOfOrigin</a:t>
            </a:r>
          </a:p>
        </p:txBody>
      </p:sp>
      <p:sp>
        <p:nvSpPr>
          <p:cNvPr id="33" name="TextBox 32">
            <a:extLst>
              <a:ext uri="{FF2B5EF4-FFF2-40B4-BE49-F238E27FC236}">
                <a16:creationId xmlns:a16="http://schemas.microsoft.com/office/drawing/2014/main" id="{FEC703D6-7075-62E0-7AF6-1C3CC895836A}"/>
              </a:ext>
            </a:extLst>
          </p:cNvPr>
          <p:cNvSpPr txBox="1"/>
          <p:nvPr/>
        </p:nvSpPr>
        <p:spPr>
          <a:xfrm>
            <a:off x="9398477" y="3543207"/>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r>
              <a:rPr lang="en-US" sz="800" b="1" dirty="0"/>
              <a:t>barcodeID</a:t>
            </a:r>
          </a:p>
        </p:txBody>
      </p:sp>
      <p:sp>
        <p:nvSpPr>
          <p:cNvPr id="34" name="TextBox 33">
            <a:extLst>
              <a:ext uri="{FF2B5EF4-FFF2-40B4-BE49-F238E27FC236}">
                <a16:creationId xmlns:a16="http://schemas.microsoft.com/office/drawing/2014/main" id="{DD812A3F-F92A-CFC4-6295-3CC4D7E20C9C}"/>
              </a:ext>
            </a:extLst>
          </p:cNvPr>
          <p:cNvSpPr txBox="1"/>
          <p:nvPr/>
        </p:nvSpPr>
        <p:spPr>
          <a:xfrm>
            <a:off x="10072873" y="3529211"/>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r>
              <a:rPr lang="en-US" sz="800" b="1" dirty="0"/>
              <a:t>eligibilty</a:t>
            </a:r>
          </a:p>
        </p:txBody>
      </p:sp>
      <p:sp>
        <p:nvSpPr>
          <p:cNvPr id="35" name="TextBox 34">
            <a:extLst>
              <a:ext uri="{FF2B5EF4-FFF2-40B4-BE49-F238E27FC236}">
                <a16:creationId xmlns:a16="http://schemas.microsoft.com/office/drawing/2014/main" id="{EE19B261-6B06-61FD-C331-56AF8AECA297}"/>
              </a:ext>
            </a:extLst>
          </p:cNvPr>
          <p:cNvSpPr txBox="1"/>
          <p:nvPr/>
        </p:nvSpPr>
        <p:spPr>
          <a:xfrm>
            <a:off x="10741565" y="3536209"/>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r>
              <a:rPr lang="en-US" sz="800" b="1" dirty="0"/>
              <a:t>price</a:t>
            </a:r>
          </a:p>
        </p:txBody>
      </p:sp>
      <p:cxnSp>
        <p:nvCxnSpPr>
          <p:cNvPr id="38" name="Straight Connector 37">
            <a:extLst>
              <a:ext uri="{FF2B5EF4-FFF2-40B4-BE49-F238E27FC236}">
                <a16:creationId xmlns:a16="http://schemas.microsoft.com/office/drawing/2014/main" id="{D2B70A76-96BA-D883-C535-E20EE423FCBE}"/>
              </a:ext>
            </a:extLst>
          </p:cNvPr>
          <p:cNvCxnSpPr>
            <a:cxnSpLocks/>
          </p:cNvCxnSpPr>
          <p:nvPr/>
        </p:nvCxnSpPr>
        <p:spPr>
          <a:xfrm>
            <a:off x="7152225" y="3543207"/>
            <a:ext cx="0" cy="963593"/>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3DC38E3-FBBE-ED63-7C6B-422BC881845E}"/>
              </a:ext>
            </a:extLst>
          </p:cNvPr>
          <p:cNvCxnSpPr>
            <a:cxnSpLocks/>
          </p:cNvCxnSpPr>
          <p:nvPr/>
        </p:nvCxnSpPr>
        <p:spPr>
          <a:xfrm>
            <a:off x="7558791" y="3543207"/>
            <a:ext cx="0" cy="963593"/>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E69F9E7-AE49-E872-0C95-678E03014995}"/>
              </a:ext>
            </a:extLst>
          </p:cNvPr>
          <p:cNvCxnSpPr>
            <a:cxnSpLocks/>
          </p:cNvCxnSpPr>
          <p:nvPr/>
        </p:nvCxnSpPr>
        <p:spPr>
          <a:xfrm>
            <a:off x="8055389" y="3543207"/>
            <a:ext cx="0" cy="963593"/>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9E87C343-5A20-617C-3501-B5207B49BC85}"/>
              </a:ext>
            </a:extLst>
          </p:cNvPr>
          <p:cNvCxnSpPr>
            <a:cxnSpLocks/>
          </p:cNvCxnSpPr>
          <p:nvPr/>
        </p:nvCxnSpPr>
        <p:spPr>
          <a:xfrm>
            <a:off x="8465544" y="3557534"/>
            <a:ext cx="0" cy="963593"/>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6D76F75-0C90-29EB-F82C-1BF4DE3F1E0B}"/>
              </a:ext>
            </a:extLst>
          </p:cNvPr>
          <p:cNvCxnSpPr>
            <a:cxnSpLocks/>
          </p:cNvCxnSpPr>
          <p:nvPr/>
        </p:nvCxnSpPr>
        <p:spPr>
          <a:xfrm>
            <a:off x="9398477" y="3529211"/>
            <a:ext cx="0" cy="963593"/>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17FEBD7-7CBC-CA19-C335-02CD5709EB90}"/>
              </a:ext>
            </a:extLst>
          </p:cNvPr>
          <p:cNvCxnSpPr>
            <a:cxnSpLocks/>
          </p:cNvCxnSpPr>
          <p:nvPr/>
        </p:nvCxnSpPr>
        <p:spPr>
          <a:xfrm>
            <a:off x="10072873" y="3529211"/>
            <a:ext cx="0" cy="963593"/>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42C0EC2-477A-4E1B-8AEB-36D4AD51A181}"/>
              </a:ext>
            </a:extLst>
          </p:cNvPr>
          <p:cNvCxnSpPr>
            <a:cxnSpLocks/>
          </p:cNvCxnSpPr>
          <p:nvPr/>
        </p:nvCxnSpPr>
        <p:spPr>
          <a:xfrm>
            <a:off x="10650723" y="3529211"/>
            <a:ext cx="0" cy="963593"/>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794088C-1471-FBE8-86E1-785D442BEC09}"/>
              </a:ext>
            </a:extLst>
          </p:cNvPr>
          <p:cNvCxnSpPr>
            <a:cxnSpLocks/>
          </p:cNvCxnSpPr>
          <p:nvPr/>
        </p:nvCxnSpPr>
        <p:spPr>
          <a:xfrm>
            <a:off x="6345085" y="4020351"/>
            <a:ext cx="4769268" cy="0"/>
          </a:xfrm>
          <a:prstGeom prst="line">
            <a:avLst/>
          </a:prstGeom>
          <a:ln>
            <a:solidFill>
              <a:schemeClr val="bg1">
                <a:lumMod val="6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7EB626E-882B-F6EA-C1FB-168904139C6C}"/>
              </a:ext>
            </a:extLst>
          </p:cNvPr>
          <p:cNvCxnSpPr>
            <a:cxnSpLocks/>
          </p:cNvCxnSpPr>
          <p:nvPr/>
        </p:nvCxnSpPr>
        <p:spPr>
          <a:xfrm>
            <a:off x="6345085" y="4223551"/>
            <a:ext cx="4769268" cy="0"/>
          </a:xfrm>
          <a:prstGeom prst="line">
            <a:avLst/>
          </a:prstGeom>
          <a:ln>
            <a:solidFill>
              <a:schemeClr val="bg1">
                <a:lumMod val="6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0156106-992A-F142-6AE1-3296B01A2192}"/>
              </a:ext>
            </a:extLst>
          </p:cNvPr>
          <p:cNvCxnSpPr>
            <a:cxnSpLocks/>
          </p:cNvCxnSpPr>
          <p:nvPr/>
        </p:nvCxnSpPr>
        <p:spPr>
          <a:xfrm>
            <a:off x="6345085" y="4401351"/>
            <a:ext cx="4769268" cy="0"/>
          </a:xfrm>
          <a:prstGeom prst="line">
            <a:avLst/>
          </a:prstGeom>
          <a:ln>
            <a:solidFill>
              <a:schemeClr val="bg1">
                <a:lumMod val="6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pic>
        <p:nvPicPr>
          <p:cNvPr id="51" name="Graphic 50" descr="Arrow: Rotate left with solid fill">
            <a:extLst>
              <a:ext uri="{FF2B5EF4-FFF2-40B4-BE49-F238E27FC236}">
                <a16:creationId xmlns:a16="http://schemas.microsoft.com/office/drawing/2014/main" id="{BD907ED2-98AE-C4E5-41EC-B198E44D6F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46188" y="3022588"/>
            <a:ext cx="526685" cy="526685"/>
          </a:xfrm>
          <a:prstGeom prst="rect">
            <a:avLst/>
          </a:prstGeom>
        </p:spPr>
      </p:pic>
      <p:sp>
        <p:nvSpPr>
          <p:cNvPr id="52" name="TextBox 51">
            <a:extLst>
              <a:ext uri="{FF2B5EF4-FFF2-40B4-BE49-F238E27FC236}">
                <a16:creationId xmlns:a16="http://schemas.microsoft.com/office/drawing/2014/main" id="{3B427E7C-0CA0-D0E6-2D8A-76B2CB4D0A7A}"/>
              </a:ext>
            </a:extLst>
          </p:cNvPr>
          <p:cNvSpPr txBox="1"/>
          <p:nvPr/>
        </p:nvSpPr>
        <p:spPr>
          <a:xfrm>
            <a:off x="9678933" y="2551600"/>
            <a:ext cx="1976660" cy="523220"/>
          </a:xfrm>
          <a:prstGeom prst="rect">
            <a:avLst/>
          </a:prstGeom>
          <a:noFill/>
        </p:spPr>
        <p:txBody>
          <a:bodyPr wrap="square" rtlCol="0">
            <a:spAutoFit/>
          </a:bodyPr>
          <a:lstStyle/>
          <a:p>
            <a:r>
              <a:rPr lang="en-US" sz="1400" b="1" dirty="0">
                <a:solidFill>
                  <a:srgbClr val="FF0000"/>
                </a:solidFill>
              </a:rPr>
              <a:t>Logic under - development</a:t>
            </a:r>
          </a:p>
        </p:txBody>
      </p:sp>
      <p:sp>
        <p:nvSpPr>
          <p:cNvPr id="11" name="Rectangle 10">
            <a:extLst>
              <a:ext uri="{FF2B5EF4-FFF2-40B4-BE49-F238E27FC236}">
                <a16:creationId xmlns:a16="http://schemas.microsoft.com/office/drawing/2014/main" id="{7191D954-E2A2-F400-922C-057C9CB78DC5}"/>
              </a:ext>
            </a:extLst>
          </p:cNvPr>
          <p:cNvSpPr/>
          <p:nvPr/>
        </p:nvSpPr>
        <p:spPr>
          <a:xfrm>
            <a:off x="6444060" y="5227006"/>
            <a:ext cx="4200905" cy="914400"/>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15D1363-2008-4DBC-C9B7-CC27E0F10DAB}"/>
              </a:ext>
            </a:extLst>
          </p:cNvPr>
          <p:cNvCxnSpPr>
            <a:cxnSpLocks/>
          </p:cNvCxnSpPr>
          <p:nvPr/>
        </p:nvCxnSpPr>
        <p:spPr>
          <a:xfrm>
            <a:off x="7107775" y="5227006"/>
            <a:ext cx="0" cy="914400"/>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A06283C-47AC-8045-0CB5-9E124C8041FA}"/>
              </a:ext>
            </a:extLst>
          </p:cNvPr>
          <p:cNvCxnSpPr>
            <a:cxnSpLocks/>
          </p:cNvCxnSpPr>
          <p:nvPr/>
        </p:nvCxnSpPr>
        <p:spPr>
          <a:xfrm>
            <a:off x="7760922" y="5227006"/>
            <a:ext cx="0" cy="914400"/>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814698-136B-513C-16B9-2B710A78B195}"/>
              </a:ext>
            </a:extLst>
          </p:cNvPr>
          <p:cNvCxnSpPr>
            <a:cxnSpLocks/>
          </p:cNvCxnSpPr>
          <p:nvPr/>
        </p:nvCxnSpPr>
        <p:spPr>
          <a:xfrm>
            <a:off x="8399523" y="5227006"/>
            <a:ext cx="0" cy="914400"/>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6AF167F-8F01-E2B8-684B-7FB600E5B78D}"/>
              </a:ext>
            </a:extLst>
          </p:cNvPr>
          <p:cNvCxnSpPr>
            <a:cxnSpLocks/>
          </p:cNvCxnSpPr>
          <p:nvPr/>
        </p:nvCxnSpPr>
        <p:spPr>
          <a:xfrm>
            <a:off x="9207447" y="5227006"/>
            <a:ext cx="0" cy="914400"/>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50445FD-EAB1-E2BE-149B-89966DB49C79}"/>
              </a:ext>
            </a:extLst>
          </p:cNvPr>
          <p:cNvCxnSpPr>
            <a:cxnSpLocks/>
          </p:cNvCxnSpPr>
          <p:nvPr/>
        </p:nvCxnSpPr>
        <p:spPr>
          <a:xfrm>
            <a:off x="9876181" y="5227006"/>
            <a:ext cx="0" cy="914400"/>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A38C3CD-52FB-FBBF-2A7C-E319281215D2}"/>
              </a:ext>
            </a:extLst>
          </p:cNvPr>
          <p:cNvCxnSpPr>
            <a:cxnSpLocks/>
          </p:cNvCxnSpPr>
          <p:nvPr/>
        </p:nvCxnSpPr>
        <p:spPr>
          <a:xfrm>
            <a:off x="10632792" y="5248864"/>
            <a:ext cx="0" cy="914400"/>
          </a:xfrm>
          <a:prstGeom prst="line">
            <a:avLst/>
          </a:prstGeom>
          <a:ln>
            <a:solidFill>
              <a:schemeClr val="bg1">
                <a:lumMod val="7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A47BBA2-B82F-27AA-E77C-2CA249FA4891}"/>
              </a:ext>
            </a:extLst>
          </p:cNvPr>
          <p:cNvCxnSpPr>
            <a:cxnSpLocks/>
          </p:cNvCxnSpPr>
          <p:nvPr/>
        </p:nvCxnSpPr>
        <p:spPr>
          <a:xfrm flipV="1">
            <a:off x="6444060" y="5464308"/>
            <a:ext cx="4200905" cy="6584"/>
          </a:xfrm>
          <a:prstGeom prst="line">
            <a:avLst/>
          </a:prstGeom>
          <a:ln>
            <a:solidFill>
              <a:schemeClr val="bg1">
                <a:lumMod val="6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D6A44B5-D86F-C01F-7BA5-2BC3D28D11C8}"/>
              </a:ext>
            </a:extLst>
          </p:cNvPr>
          <p:cNvCxnSpPr>
            <a:cxnSpLocks/>
            <a:stCxn id="11" idx="1"/>
            <a:endCxn id="11" idx="3"/>
          </p:cNvCxnSpPr>
          <p:nvPr/>
        </p:nvCxnSpPr>
        <p:spPr>
          <a:xfrm>
            <a:off x="6444060" y="5684206"/>
            <a:ext cx="4200905" cy="0"/>
          </a:xfrm>
          <a:prstGeom prst="line">
            <a:avLst/>
          </a:prstGeom>
          <a:ln>
            <a:solidFill>
              <a:schemeClr val="bg1">
                <a:lumMod val="6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1721F6BE-04C6-65CF-F703-C945497B8DFD}"/>
              </a:ext>
            </a:extLst>
          </p:cNvPr>
          <p:cNvCxnSpPr>
            <a:cxnSpLocks/>
          </p:cNvCxnSpPr>
          <p:nvPr/>
        </p:nvCxnSpPr>
        <p:spPr>
          <a:xfrm>
            <a:off x="6416633" y="5894566"/>
            <a:ext cx="4228332" cy="0"/>
          </a:xfrm>
          <a:prstGeom prst="line">
            <a:avLst/>
          </a:prstGeom>
          <a:ln>
            <a:solidFill>
              <a:schemeClr val="bg1">
                <a:lumMod val="65000"/>
              </a:schemeClr>
            </a:solidFill>
          </a:ln>
          <a:effectLst>
            <a:outerShdw blurRad="152400" dist="317500" dir="5400000" sx="90000" sy="-19000" rotWithShape="0">
              <a:prstClr val="black">
                <a:alpha val="15000"/>
              </a:prstClr>
            </a:outerShdw>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6A28D16B-E6BA-9FF4-6FC9-6E5CDD4B32C8}"/>
              </a:ext>
            </a:extLst>
          </p:cNvPr>
          <p:cNvSpPr txBox="1"/>
          <p:nvPr/>
        </p:nvSpPr>
        <p:spPr>
          <a:xfrm>
            <a:off x="6238220" y="5257690"/>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ctr"/>
            <a:r>
              <a:rPr lang="en-US" sz="800" b="1" dirty="0"/>
              <a:t>First Name</a:t>
            </a:r>
          </a:p>
        </p:txBody>
      </p:sp>
      <p:sp>
        <p:nvSpPr>
          <p:cNvPr id="60" name="TextBox 59">
            <a:extLst>
              <a:ext uri="{FF2B5EF4-FFF2-40B4-BE49-F238E27FC236}">
                <a16:creationId xmlns:a16="http://schemas.microsoft.com/office/drawing/2014/main" id="{00206ECD-0AC3-7C8B-93B2-87B0DF516CED}"/>
              </a:ext>
            </a:extLst>
          </p:cNvPr>
          <p:cNvSpPr txBox="1"/>
          <p:nvPr/>
        </p:nvSpPr>
        <p:spPr>
          <a:xfrm>
            <a:off x="6890003" y="5265523"/>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ctr"/>
            <a:r>
              <a:rPr lang="en-US" sz="800" b="1" dirty="0"/>
              <a:t>Last Name</a:t>
            </a:r>
          </a:p>
        </p:txBody>
      </p:sp>
      <p:sp>
        <p:nvSpPr>
          <p:cNvPr id="61" name="TextBox 60">
            <a:extLst>
              <a:ext uri="{FF2B5EF4-FFF2-40B4-BE49-F238E27FC236}">
                <a16:creationId xmlns:a16="http://schemas.microsoft.com/office/drawing/2014/main" id="{D3DA81E2-5D17-2574-2821-5A09F1C05478}"/>
              </a:ext>
            </a:extLst>
          </p:cNvPr>
          <p:cNvSpPr txBox="1"/>
          <p:nvPr/>
        </p:nvSpPr>
        <p:spPr>
          <a:xfrm>
            <a:off x="7484469" y="5265523"/>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ctr"/>
            <a:r>
              <a:rPr lang="en-US" sz="800" b="1" dirty="0"/>
              <a:t>VIN</a:t>
            </a:r>
          </a:p>
        </p:txBody>
      </p:sp>
      <p:sp>
        <p:nvSpPr>
          <p:cNvPr id="62" name="TextBox 61">
            <a:extLst>
              <a:ext uri="{FF2B5EF4-FFF2-40B4-BE49-F238E27FC236}">
                <a16:creationId xmlns:a16="http://schemas.microsoft.com/office/drawing/2014/main" id="{FB9323A1-5C9B-6FC1-F730-AD6C72C64964}"/>
              </a:ext>
            </a:extLst>
          </p:cNvPr>
          <p:cNvSpPr txBox="1"/>
          <p:nvPr/>
        </p:nvSpPr>
        <p:spPr>
          <a:xfrm>
            <a:off x="8256716" y="5253207"/>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ctr"/>
            <a:r>
              <a:rPr lang="en-US" sz="800" b="1" dirty="0"/>
              <a:t>Purchase_Price</a:t>
            </a:r>
          </a:p>
        </p:txBody>
      </p:sp>
      <p:sp>
        <p:nvSpPr>
          <p:cNvPr id="63" name="TextBox 62">
            <a:extLst>
              <a:ext uri="{FF2B5EF4-FFF2-40B4-BE49-F238E27FC236}">
                <a16:creationId xmlns:a16="http://schemas.microsoft.com/office/drawing/2014/main" id="{4C8BFDB0-289D-B967-A71F-62F5F292E10A}"/>
              </a:ext>
            </a:extLst>
          </p:cNvPr>
          <p:cNvSpPr txBox="1"/>
          <p:nvPr/>
        </p:nvSpPr>
        <p:spPr>
          <a:xfrm>
            <a:off x="9023787" y="5257690"/>
            <a:ext cx="107162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ctr"/>
            <a:r>
              <a:rPr lang="en-US" sz="800" b="1" dirty="0"/>
              <a:t>License_ID</a:t>
            </a:r>
          </a:p>
        </p:txBody>
      </p:sp>
      <p:sp>
        <p:nvSpPr>
          <p:cNvPr id="64" name="TextBox 63">
            <a:extLst>
              <a:ext uri="{FF2B5EF4-FFF2-40B4-BE49-F238E27FC236}">
                <a16:creationId xmlns:a16="http://schemas.microsoft.com/office/drawing/2014/main" id="{DB08AB57-8F18-CE49-34EA-DC978AD048C1}"/>
              </a:ext>
            </a:extLst>
          </p:cNvPr>
          <p:cNvSpPr txBox="1"/>
          <p:nvPr/>
        </p:nvSpPr>
        <p:spPr>
          <a:xfrm>
            <a:off x="9669940" y="5248864"/>
            <a:ext cx="1158685" cy="215444"/>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ctr"/>
            <a:r>
              <a:rPr lang="en-US" sz="800" b="1" dirty="0"/>
              <a:t>License_Plate</a:t>
            </a:r>
          </a:p>
        </p:txBody>
      </p:sp>
    </p:spTree>
    <p:extLst>
      <p:ext uri="{BB962C8B-B14F-4D97-AF65-F5344CB8AC3E}">
        <p14:creationId xmlns:p14="http://schemas.microsoft.com/office/powerpoint/2010/main" val="169097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E3F76F8-BD16-CC1B-0E35-EA3EDABF98EF}"/>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36FF0C-9342-9CD0-34B8-7B75DCADD9B7}"/>
              </a:ext>
            </a:extLst>
          </p:cNvPr>
          <p:cNvSpPr txBox="1"/>
          <p:nvPr/>
        </p:nvSpPr>
        <p:spPr>
          <a:xfrm>
            <a:off x="3259280" y="261994"/>
            <a:ext cx="6454735" cy="461665"/>
          </a:xfrm>
          <a:prstGeom prst="rect">
            <a:avLst/>
          </a:prstGeom>
          <a:noFill/>
          <a:ln w="28575">
            <a:solidFill>
              <a:srgbClr val="00B0F0"/>
            </a:solidFill>
            <a:prstDash val="lgDash"/>
          </a:ln>
        </p:spPr>
        <p:txBody>
          <a:bodyPr wrap="square" rtlCol="0">
            <a:spAutoFit/>
          </a:bodyPr>
          <a:lstStyle/>
          <a:p>
            <a:pPr algn="ctr"/>
            <a:r>
              <a:rPr lang="en-US" sz="2400" b="1" dirty="0"/>
              <a:t>How the Javascript Tax Credit Logic Works</a:t>
            </a:r>
          </a:p>
        </p:txBody>
      </p:sp>
      <p:cxnSp>
        <p:nvCxnSpPr>
          <p:cNvPr id="4" name="Straight Connector 3">
            <a:extLst>
              <a:ext uri="{FF2B5EF4-FFF2-40B4-BE49-F238E27FC236}">
                <a16:creationId xmlns:a16="http://schemas.microsoft.com/office/drawing/2014/main" id="{70836341-B86C-1EC5-545A-A108E09A3F0A}"/>
              </a:ext>
            </a:extLst>
          </p:cNvPr>
          <p:cNvCxnSpPr/>
          <p:nvPr/>
        </p:nvCxnSpPr>
        <p:spPr>
          <a:xfrm>
            <a:off x="265214" y="843149"/>
            <a:ext cx="11661569"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AE147BD6-3E94-31CC-6FEF-0B3A23932350}"/>
              </a:ext>
            </a:extLst>
          </p:cNvPr>
          <p:cNvSpPr/>
          <p:nvPr/>
        </p:nvSpPr>
        <p:spPr>
          <a:xfrm>
            <a:off x="510639" y="1104405"/>
            <a:ext cx="2280062" cy="11162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CD1A66-1F35-CFC7-3FFD-8754E4B686B0}"/>
              </a:ext>
            </a:extLst>
          </p:cNvPr>
          <p:cNvSpPr/>
          <p:nvPr/>
        </p:nvSpPr>
        <p:spPr>
          <a:xfrm>
            <a:off x="3311236" y="1104405"/>
            <a:ext cx="2280062" cy="11162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62DEB6-7722-AF04-4AC1-46095A7D7120}"/>
              </a:ext>
            </a:extLst>
          </p:cNvPr>
          <p:cNvSpPr/>
          <p:nvPr/>
        </p:nvSpPr>
        <p:spPr>
          <a:xfrm>
            <a:off x="6095998" y="1104405"/>
            <a:ext cx="2280062" cy="11162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B5C8E5C-A959-FC45-2954-4D4C43EBC6F8}"/>
              </a:ext>
            </a:extLst>
          </p:cNvPr>
          <p:cNvSpPr/>
          <p:nvPr/>
        </p:nvSpPr>
        <p:spPr>
          <a:xfrm>
            <a:off x="9074726" y="1104405"/>
            <a:ext cx="2280062" cy="11162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w Ford Mustang Mach-E 258kW Premium 91kWh AWD 5dr Auto Electric Estate in  Stock | Bristol Street Motors">
            <a:extLst>
              <a:ext uri="{FF2B5EF4-FFF2-40B4-BE49-F238E27FC236}">
                <a16:creationId xmlns:a16="http://schemas.microsoft.com/office/drawing/2014/main" id="{6FDC0B4F-77C2-5E0E-BD85-BEF71A6558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44" b="89869" l="10000" r="91579">
                        <a14:foregroundMark x1="91579" y1="81614" x2="91579" y2="81614"/>
                        <a14:foregroundMark x1="43158" y1="18011" x2="43158" y2="18011"/>
                        <a14:foregroundMark x1="41474" y1="18386" x2="41474" y2="18386"/>
                        <a14:foregroundMark x1="39053" y1="18762" x2="46526" y2="18386"/>
                        <a14:foregroundMark x1="46526" y1="18386" x2="49158" y2="18386"/>
                        <a14:foregroundMark x1="49158" y1="18386" x2="34632" y2="18762"/>
                        <a14:foregroundMark x1="58632" y1="21576" x2="58632" y2="21576"/>
                      </a14:backgroundRemoval>
                    </a14:imgEffect>
                  </a14:imgLayer>
                </a14:imgProps>
              </a:ext>
              <a:ext uri="{28A0092B-C50C-407E-A947-70E740481C1C}">
                <a14:useLocalDpi xmlns:a14="http://schemas.microsoft.com/office/drawing/2010/main" val="0"/>
              </a:ext>
            </a:extLst>
          </a:blip>
          <a:srcRect/>
          <a:stretch>
            <a:fillRect/>
          </a:stretch>
        </p:blipFill>
        <p:spPr bwMode="auto">
          <a:xfrm>
            <a:off x="510639" y="1022927"/>
            <a:ext cx="2280062" cy="12792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023 Kia EV6 for Sale in Wauwatosa, WI - Russ Darrow Kia of Wauwatosa">
            <a:extLst>
              <a:ext uri="{FF2B5EF4-FFF2-40B4-BE49-F238E27FC236}">
                <a16:creationId xmlns:a16="http://schemas.microsoft.com/office/drawing/2014/main" id="{56345355-7C52-36DD-1B90-DB3D83413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368" y="924059"/>
            <a:ext cx="1907964" cy="14309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YOTA BZ4X, Z catalog - reviews, pics, specs and prices | Goo-net Exchange">
            <a:extLst>
              <a:ext uri="{FF2B5EF4-FFF2-40B4-BE49-F238E27FC236}">
                <a16:creationId xmlns:a16="http://schemas.microsoft.com/office/drawing/2014/main" id="{FA6E027C-3669-46EF-BCB8-08C2C58AF7A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552" r="95000">
                        <a14:foregroundMark x1="6724" y1="51379" x2="7586" y2="78966"/>
                        <a14:foregroundMark x1="19655" y1="49310" x2="21724" y2="50690"/>
                        <a14:foregroundMark x1="72759" y1="52759" x2="93966" y2="46207"/>
                        <a14:foregroundMark x1="93966" y1="46207" x2="95000" y2="46207"/>
                        <a14:foregroundMark x1="33966" y1="88966" x2="12759" y2="87931"/>
                        <a14:foregroundMark x1="20345" y1="60345" x2="26897" y2="48966"/>
                        <a14:foregroundMark x1="91897" y1="81379" x2="91897" y2="81379"/>
                        <a14:foregroundMark x1="23103" y1="50690" x2="23103" y2="50690"/>
                      </a14:backgroundRemoval>
                    </a14:imgEffect>
                  </a14:imgLayer>
                </a14:imgProps>
              </a:ext>
              <a:ext uri="{28A0092B-C50C-407E-A947-70E740481C1C}">
                <a14:useLocalDpi xmlns:a14="http://schemas.microsoft.com/office/drawing/2010/main" val="0"/>
              </a:ext>
            </a:extLst>
          </a:blip>
          <a:srcRect/>
          <a:stretch>
            <a:fillRect/>
          </a:stretch>
        </p:blipFill>
        <p:spPr bwMode="auto">
          <a:xfrm>
            <a:off x="6095998" y="985655"/>
            <a:ext cx="2232560" cy="11162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w 2024 Cadillac LYRIQ - Sewell DALLAS Cadillac Dealership">
            <a:extLst>
              <a:ext uri="{FF2B5EF4-FFF2-40B4-BE49-F238E27FC236}">
                <a16:creationId xmlns:a16="http://schemas.microsoft.com/office/drawing/2014/main" id="{52CA8BAB-3C9B-44CE-6DB3-7095B3D0B82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6875" r="91979">
                        <a14:foregroundMark x1="6875" y1="53704" x2="6875" y2="53704"/>
                        <a14:foregroundMark x1="32240" y1="54815" x2="36667" y2="54815"/>
                        <a14:foregroundMark x1="91979" y1="41296" x2="91979" y2="41296"/>
                        <a14:foregroundMark x1="10677" y1="79630" x2="10677" y2="79630"/>
                        <a14:foregroundMark x1="10260" y1="82500" x2="10260" y2="82500"/>
                      </a14:backgroundRemoval>
                    </a14:imgEffect>
                  </a14:imgLayer>
                </a14:imgProps>
              </a:ext>
              <a:ext uri="{28A0092B-C50C-407E-A947-70E740481C1C}">
                <a14:useLocalDpi xmlns:a14="http://schemas.microsoft.com/office/drawing/2010/main" val="0"/>
              </a:ext>
            </a:extLst>
          </a:blip>
          <a:srcRect/>
          <a:stretch>
            <a:fillRect/>
          </a:stretch>
        </p:blipFill>
        <p:spPr bwMode="auto">
          <a:xfrm>
            <a:off x="9031181" y="924059"/>
            <a:ext cx="2323607" cy="130702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76B849B-B752-2A53-55EA-C9CE3F5ADDF6}"/>
              </a:ext>
            </a:extLst>
          </p:cNvPr>
          <p:cNvSpPr/>
          <p:nvPr/>
        </p:nvSpPr>
        <p:spPr>
          <a:xfrm>
            <a:off x="510639" y="2309393"/>
            <a:ext cx="2280062" cy="35254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FORD MACH E</a:t>
            </a:r>
          </a:p>
        </p:txBody>
      </p:sp>
      <p:sp>
        <p:nvSpPr>
          <p:cNvPr id="26" name="Rectangle 25">
            <a:extLst>
              <a:ext uri="{FF2B5EF4-FFF2-40B4-BE49-F238E27FC236}">
                <a16:creationId xmlns:a16="http://schemas.microsoft.com/office/drawing/2014/main" id="{F993FBF1-E3CC-1626-A8AF-A179D92BFF28}"/>
              </a:ext>
            </a:extLst>
          </p:cNvPr>
          <p:cNvSpPr/>
          <p:nvPr/>
        </p:nvSpPr>
        <p:spPr>
          <a:xfrm>
            <a:off x="3287980" y="2305669"/>
            <a:ext cx="2280062" cy="35254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KIA EV6</a:t>
            </a:r>
          </a:p>
        </p:txBody>
      </p:sp>
      <p:sp>
        <p:nvSpPr>
          <p:cNvPr id="28" name="Rectangle 27">
            <a:extLst>
              <a:ext uri="{FF2B5EF4-FFF2-40B4-BE49-F238E27FC236}">
                <a16:creationId xmlns:a16="http://schemas.microsoft.com/office/drawing/2014/main" id="{A4A8C8D2-FA1D-FFC0-A8C9-1F5131BCA923}"/>
              </a:ext>
            </a:extLst>
          </p:cNvPr>
          <p:cNvSpPr/>
          <p:nvPr/>
        </p:nvSpPr>
        <p:spPr>
          <a:xfrm>
            <a:off x="6055180" y="2302162"/>
            <a:ext cx="2280062" cy="35254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TOYOTA BZ4X</a:t>
            </a:r>
          </a:p>
        </p:txBody>
      </p:sp>
      <p:sp>
        <p:nvSpPr>
          <p:cNvPr id="33" name="Rectangle 32">
            <a:extLst>
              <a:ext uri="{FF2B5EF4-FFF2-40B4-BE49-F238E27FC236}">
                <a16:creationId xmlns:a16="http://schemas.microsoft.com/office/drawing/2014/main" id="{2166DAC5-CEBB-4713-354A-4DEF6B64B289}"/>
              </a:ext>
            </a:extLst>
          </p:cNvPr>
          <p:cNvSpPr/>
          <p:nvPr/>
        </p:nvSpPr>
        <p:spPr>
          <a:xfrm>
            <a:off x="9032175" y="2309393"/>
            <a:ext cx="2280062" cy="35254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CADILLAC LYRIC</a:t>
            </a:r>
          </a:p>
        </p:txBody>
      </p:sp>
      <p:pic>
        <p:nvPicPr>
          <p:cNvPr id="1036" name="Picture 12" descr="Flag of the United States of America | History, Meaning, Facts, &amp; Design |  Britannica">
            <a:extLst>
              <a:ext uri="{FF2B5EF4-FFF2-40B4-BE49-F238E27FC236}">
                <a16:creationId xmlns:a16="http://schemas.microsoft.com/office/drawing/2014/main" id="{BB508DC7-A76E-3E24-26CB-73EE25B7D9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7780" y="2776115"/>
            <a:ext cx="326571" cy="1698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Flag of the United States of America | History, Meaning, Facts, &amp; Design |  Britannica">
            <a:extLst>
              <a:ext uri="{FF2B5EF4-FFF2-40B4-BE49-F238E27FC236}">
                <a16:creationId xmlns:a16="http://schemas.microsoft.com/office/drawing/2014/main" id="{4DFBD30E-C4EF-0FA3-9A4B-D9A6C749D2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46130" y="2776115"/>
            <a:ext cx="326571" cy="16981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lag of South Korea | Symbolism, Meaning &amp; History | Britannica">
            <a:extLst>
              <a:ext uri="{FF2B5EF4-FFF2-40B4-BE49-F238E27FC236}">
                <a16:creationId xmlns:a16="http://schemas.microsoft.com/office/drawing/2014/main" id="{3C0FBD22-CBE4-B442-1F35-2475445F71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2539" y="2776115"/>
            <a:ext cx="229586" cy="1532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Flag of Japan - Wikipedia">
            <a:extLst>
              <a:ext uri="{FF2B5EF4-FFF2-40B4-BE49-F238E27FC236}">
                <a16:creationId xmlns:a16="http://schemas.microsoft.com/office/drawing/2014/main" id="{B17FBEDB-A8B2-A978-6A16-0CE884E0F2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49736" y="2774762"/>
            <a:ext cx="258783" cy="1725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2259088-3D43-F42F-DEBD-CABCC67864C9}"/>
              </a:ext>
            </a:extLst>
          </p:cNvPr>
          <p:cNvSpPr txBox="1"/>
          <p:nvPr/>
        </p:nvSpPr>
        <p:spPr>
          <a:xfrm>
            <a:off x="583368" y="2774762"/>
            <a:ext cx="1328058" cy="246221"/>
          </a:xfrm>
          <a:prstGeom prst="rect">
            <a:avLst/>
          </a:prstGeom>
          <a:noFill/>
        </p:spPr>
        <p:txBody>
          <a:bodyPr wrap="square" rtlCol="0">
            <a:spAutoFit/>
          </a:bodyPr>
          <a:lstStyle/>
          <a:p>
            <a:r>
              <a:rPr lang="en-US" sz="1000" b="1" dirty="0"/>
              <a:t>Country Of Origin:</a:t>
            </a:r>
          </a:p>
        </p:txBody>
      </p:sp>
      <p:sp>
        <p:nvSpPr>
          <p:cNvPr id="37" name="TextBox 36">
            <a:extLst>
              <a:ext uri="{FF2B5EF4-FFF2-40B4-BE49-F238E27FC236}">
                <a16:creationId xmlns:a16="http://schemas.microsoft.com/office/drawing/2014/main" id="{3E2602FB-B19C-67A5-9548-D11D9D96E56F}"/>
              </a:ext>
            </a:extLst>
          </p:cNvPr>
          <p:cNvSpPr txBox="1"/>
          <p:nvPr/>
        </p:nvSpPr>
        <p:spPr>
          <a:xfrm>
            <a:off x="3311236" y="2742380"/>
            <a:ext cx="1328058" cy="246221"/>
          </a:xfrm>
          <a:prstGeom prst="rect">
            <a:avLst/>
          </a:prstGeom>
          <a:noFill/>
        </p:spPr>
        <p:txBody>
          <a:bodyPr wrap="square" rtlCol="0">
            <a:spAutoFit/>
          </a:bodyPr>
          <a:lstStyle/>
          <a:p>
            <a:r>
              <a:rPr lang="en-US" sz="1000" b="1" dirty="0"/>
              <a:t>Country Of Origin:</a:t>
            </a:r>
          </a:p>
        </p:txBody>
      </p:sp>
      <p:sp>
        <p:nvSpPr>
          <p:cNvPr id="38" name="TextBox 37">
            <a:extLst>
              <a:ext uri="{FF2B5EF4-FFF2-40B4-BE49-F238E27FC236}">
                <a16:creationId xmlns:a16="http://schemas.microsoft.com/office/drawing/2014/main" id="{75C8CB6D-074D-0864-D395-209C6256E084}"/>
              </a:ext>
            </a:extLst>
          </p:cNvPr>
          <p:cNvSpPr txBox="1"/>
          <p:nvPr/>
        </p:nvSpPr>
        <p:spPr>
          <a:xfrm>
            <a:off x="5986397" y="2741529"/>
            <a:ext cx="1328058" cy="246221"/>
          </a:xfrm>
          <a:prstGeom prst="rect">
            <a:avLst/>
          </a:prstGeom>
          <a:noFill/>
        </p:spPr>
        <p:txBody>
          <a:bodyPr wrap="square" rtlCol="0">
            <a:spAutoFit/>
          </a:bodyPr>
          <a:lstStyle/>
          <a:p>
            <a:r>
              <a:rPr lang="en-US" sz="1000" b="1" dirty="0"/>
              <a:t>Country Of Origin:</a:t>
            </a:r>
          </a:p>
        </p:txBody>
      </p:sp>
      <p:sp>
        <p:nvSpPr>
          <p:cNvPr id="39" name="TextBox 38">
            <a:extLst>
              <a:ext uri="{FF2B5EF4-FFF2-40B4-BE49-F238E27FC236}">
                <a16:creationId xmlns:a16="http://schemas.microsoft.com/office/drawing/2014/main" id="{C8B8DCE8-081D-36EF-50F6-8C00A021E51C}"/>
              </a:ext>
            </a:extLst>
          </p:cNvPr>
          <p:cNvSpPr txBox="1"/>
          <p:nvPr/>
        </p:nvSpPr>
        <p:spPr>
          <a:xfrm>
            <a:off x="8864926" y="2737914"/>
            <a:ext cx="1328058" cy="246221"/>
          </a:xfrm>
          <a:prstGeom prst="rect">
            <a:avLst/>
          </a:prstGeom>
          <a:noFill/>
        </p:spPr>
        <p:txBody>
          <a:bodyPr wrap="square" rtlCol="0">
            <a:spAutoFit/>
          </a:bodyPr>
          <a:lstStyle/>
          <a:p>
            <a:r>
              <a:rPr lang="en-US" sz="1000" b="1" dirty="0"/>
              <a:t>Country Of Origin:</a:t>
            </a:r>
          </a:p>
        </p:txBody>
      </p:sp>
      <p:sp>
        <p:nvSpPr>
          <p:cNvPr id="40" name="TextBox 39">
            <a:extLst>
              <a:ext uri="{FF2B5EF4-FFF2-40B4-BE49-F238E27FC236}">
                <a16:creationId xmlns:a16="http://schemas.microsoft.com/office/drawing/2014/main" id="{431A06DC-21B3-A14A-73F9-308FF531B41E}"/>
              </a:ext>
            </a:extLst>
          </p:cNvPr>
          <p:cNvSpPr txBox="1"/>
          <p:nvPr/>
        </p:nvSpPr>
        <p:spPr>
          <a:xfrm>
            <a:off x="583361" y="3010701"/>
            <a:ext cx="2385469" cy="246221"/>
          </a:xfrm>
          <a:prstGeom prst="rect">
            <a:avLst/>
          </a:prstGeom>
          <a:noFill/>
        </p:spPr>
        <p:txBody>
          <a:bodyPr wrap="square" rtlCol="0">
            <a:spAutoFit/>
          </a:bodyPr>
          <a:lstStyle/>
          <a:p>
            <a:r>
              <a:rPr lang="en-US" sz="1000" b="1" dirty="0"/>
              <a:t>Minerals Sourcing:      China, Mexico     </a:t>
            </a:r>
          </a:p>
        </p:txBody>
      </p:sp>
      <p:sp>
        <p:nvSpPr>
          <p:cNvPr id="41" name="TextBox 40">
            <a:extLst>
              <a:ext uri="{FF2B5EF4-FFF2-40B4-BE49-F238E27FC236}">
                <a16:creationId xmlns:a16="http://schemas.microsoft.com/office/drawing/2014/main" id="{9F33E0C4-D250-9125-28A1-07C10E729997}"/>
              </a:ext>
            </a:extLst>
          </p:cNvPr>
          <p:cNvSpPr txBox="1"/>
          <p:nvPr/>
        </p:nvSpPr>
        <p:spPr>
          <a:xfrm>
            <a:off x="3259280" y="3007995"/>
            <a:ext cx="2588572" cy="246221"/>
          </a:xfrm>
          <a:prstGeom prst="rect">
            <a:avLst/>
          </a:prstGeom>
          <a:noFill/>
        </p:spPr>
        <p:txBody>
          <a:bodyPr wrap="square" rtlCol="0">
            <a:spAutoFit/>
          </a:bodyPr>
          <a:lstStyle/>
          <a:p>
            <a:r>
              <a:rPr lang="en-US" sz="1000" b="1" dirty="0"/>
              <a:t>Minerals Sourcing: Argentina, Philippines</a:t>
            </a:r>
          </a:p>
        </p:txBody>
      </p:sp>
      <p:sp>
        <p:nvSpPr>
          <p:cNvPr id="42" name="TextBox 41">
            <a:extLst>
              <a:ext uri="{FF2B5EF4-FFF2-40B4-BE49-F238E27FC236}">
                <a16:creationId xmlns:a16="http://schemas.microsoft.com/office/drawing/2014/main" id="{6ADF4C0E-032D-B336-2CC6-919DC87DCD4D}"/>
              </a:ext>
            </a:extLst>
          </p:cNvPr>
          <p:cNvSpPr txBox="1"/>
          <p:nvPr/>
        </p:nvSpPr>
        <p:spPr>
          <a:xfrm>
            <a:off x="5986396" y="3007143"/>
            <a:ext cx="2809258" cy="246221"/>
          </a:xfrm>
          <a:prstGeom prst="rect">
            <a:avLst/>
          </a:prstGeom>
          <a:noFill/>
        </p:spPr>
        <p:txBody>
          <a:bodyPr wrap="square" rtlCol="0">
            <a:spAutoFit/>
          </a:bodyPr>
          <a:lstStyle/>
          <a:p>
            <a:r>
              <a:rPr lang="en-US" sz="1000" b="1" dirty="0"/>
              <a:t>Minerals Sourcing:       Japan, China, Vietnam</a:t>
            </a:r>
          </a:p>
        </p:txBody>
      </p:sp>
      <p:sp>
        <p:nvSpPr>
          <p:cNvPr id="43" name="TextBox 42">
            <a:extLst>
              <a:ext uri="{FF2B5EF4-FFF2-40B4-BE49-F238E27FC236}">
                <a16:creationId xmlns:a16="http://schemas.microsoft.com/office/drawing/2014/main" id="{F5F3F809-EFAD-C6EC-F20D-846885BBDF48}"/>
              </a:ext>
            </a:extLst>
          </p:cNvPr>
          <p:cNvSpPr txBox="1"/>
          <p:nvPr/>
        </p:nvSpPr>
        <p:spPr>
          <a:xfrm>
            <a:off x="8934198" y="2984136"/>
            <a:ext cx="2588571" cy="246220"/>
          </a:xfrm>
          <a:prstGeom prst="rect">
            <a:avLst/>
          </a:prstGeom>
          <a:noFill/>
        </p:spPr>
        <p:txBody>
          <a:bodyPr wrap="square" rtlCol="0">
            <a:spAutoFit/>
          </a:bodyPr>
          <a:lstStyle/>
          <a:p>
            <a:r>
              <a:rPr lang="en-US" sz="1000" b="1" dirty="0"/>
              <a:t>Minerals Sourcing: USA, Mexico, China</a:t>
            </a:r>
          </a:p>
        </p:txBody>
      </p:sp>
      <p:sp>
        <p:nvSpPr>
          <p:cNvPr id="44" name="TextBox 43">
            <a:extLst>
              <a:ext uri="{FF2B5EF4-FFF2-40B4-BE49-F238E27FC236}">
                <a16:creationId xmlns:a16="http://schemas.microsoft.com/office/drawing/2014/main" id="{602F2C9C-1857-AA17-5745-03E35EAB4387}"/>
              </a:ext>
            </a:extLst>
          </p:cNvPr>
          <p:cNvSpPr txBox="1"/>
          <p:nvPr/>
        </p:nvSpPr>
        <p:spPr>
          <a:xfrm>
            <a:off x="583361" y="3227514"/>
            <a:ext cx="2809258" cy="246221"/>
          </a:xfrm>
          <a:prstGeom prst="rect">
            <a:avLst/>
          </a:prstGeom>
          <a:noFill/>
        </p:spPr>
        <p:txBody>
          <a:bodyPr wrap="square" rtlCol="0">
            <a:spAutoFit/>
          </a:bodyPr>
          <a:lstStyle/>
          <a:p>
            <a:r>
              <a:rPr lang="en-US" sz="1000" b="1" dirty="0"/>
              <a:t>Assembly Plant Location: Cautitlan, Mexico</a:t>
            </a:r>
          </a:p>
        </p:txBody>
      </p:sp>
      <p:sp>
        <p:nvSpPr>
          <p:cNvPr id="45" name="TextBox 44">
            <a:extLst>
              <a:ext uri="{FF2B5EF4-FFF2-40B4-BE49-F238E27FC236}">
                <a16:creationId xmlns:a16="http://schemas.microsoft.com/office/drawing/2014/main" id="{915CC41B-0AD1-08B7-1CBC-E113C70E1503}"/>
              </a:ext>
            </a:extLst>
          </p:cNvPr>
          <p:cNvSpPr txBox="1"/>
          <p:nvPr/>
        </p:nvSpPr>
        <p:spPr>
          <a:xfrm>
            <a:off x="3298491" y="3246154"/>
            <a:ext cx="2892130" cy="400110"/>
          </a:xfrm>
          <a:prstGeom prst="rect">
            <a:avLst/>
          </a:prstGeom>
          <a:noFill/>
        </p:spPr>
        <p:txBody>
          <a:bodyPr wrap="square" rtlCol="0">
            <a:spAutoFit/>
          </a:bodyPr>
          <a:lstStyle/>
          <a:p>
            <a:r>
              <a:rPr lang="en-US" sz="1000" b="1" dirty="0"/>
              <a:t>Assembly Plant Location: Hwasung, South Korea</a:t>
            </a:r>
          </a:p>
        </p:txBody>
      </p:sp>
      <p:sp>
        <p:nvSpPr>
          <p:cNvPr id="46" name="TextBox 45">
            <a:extLst>
              <a:ext uri="{FF2B5EF4-FFF2-40B4-BE49-F238E27FC236}">
                <a16:creationId xmlns:a16="http://schemas.microsoft.com/office/drawing/2014/main" id="{264B8441-4D84-F111-AEE5-0AABD9B3C433}"/>
              </a:ext>
            </a:extLst>
          </p:cNvPr>
          <p:cNvSpPr txBox="1"/>
          <p:nvPr/>
        </p:nvSpPr>
        <p:spPr>
          <a:xfrm>
            <a:off x="5986396" y="3257840"/>
            <a:ext cx="3045659" cy="246221"/>
          </a:xfrm>
          <a:prstGeom prst="rect">
            <a:avLst/>
          </a:prstGeom>
          <a:noFill/>
        </p:spPr>
        <p:txBody>
          <a:bodyPr wrap="square" rtlCol="0">
            <a:spAutoFit/>
          </a:bodyPr>
          <a:lstStyle/>
          <a:p>
            <a:r>
              <a:rPr lang="en-US" sz="1000" b="1" dirty="0"/>
              <a:t>Assembly Plant Location: Aichi, Japan</a:t>
            </a:r>
          </a:p>
        </p:txBody>
      </p:sp>
      <p:sp>
        <p:nvSpPr>
          <p:cNvPr id="47" name="TextBox 46">
            <a:extLst>
              <a:ext uri="{FF2B5EF4-FFF2-40B4-BE49-F238E27FC236}">
                <a16:creationId xmlns:a16="http://schemas.microsoft.com/office/drawing/2014/main" id="{471ED2CD-A51F-5E68-7D49-A5290308C7CA}"/>
              </a:ext>
            </a:extLst>
          </p:cNvPr>
          <p:cNvSpPr txBox="1"/>
          <p:nvPr/>
        </p:nvSpPr>
        <p:spPr>
          <a:xfrm>
            <a:off x="8934198" y="3230864"/>
            <a:ext cx="3045659" cy="246221"/>
          </a:xfrm>
          <a:prstGeom prst="rect">
            <a:avLst/>
          </a:prstGeom>
          <a:noFill/>
        </p:spPr>
        <p:txBody>
          <a:bodyPr wrap="square" rtlCol="0">
            <a:spAutoFit/>
          </a:bodyPr>
          <a:lstStyle/>
          <a:p>
            <a:r>
              <a:rPr lang="en-US" sz="1000" b="1" dirty="0"/>
              <a:t>Assembly Plant Location: Tennessee, USA</a:t>
            </a:r>
          </a:p>
        </p:txBody>
      </p:sp>
      <p:sp>
        <p:nvSpPr>
          <p:cNvPr id="48" name="Flowchart: Connector 47">
            <a:extLst>
              <a:ext uri="{FF2B5EF4-FFF2-40B4-BE49-F238E27FC236}">
                <a16:creationId xmlns:a16="http://schemas.microsoft.com/office/drawing/2014/main" id="{407D3321-123D-6047-DBEC-E9A6572D3A3F}"/>
              </a:ext>
            </a:extLst>
          </p:cNvPr>
          <p:cNvSpPr/>
          <p:nvPr/>
        </p:nvSpPr>
        <p:spPr>
          <a:xfrm>
            <a:off x="5106390" y="4623689"/>
            <a:ext cx="1235034" cy="1180196"/>
          </a:xfrm>
          <a:prstGeom prst="flowChartConnector">
            <a:avLst/>
          </a:prstGeom>
          <a:solidFill>
            <a:schemeClr val="bg1"/>
          </a:solidFill>
          <a:ln>
            <a:prstDash val="lgDash"/>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a:extLst>
              <a:ext uri="{FF2B5EF4-FFF2-40B4-BE49-F238E27FC236}">
                <a16:creationId xmlns:a16="http://schemas.microsoft.com/office/drawing/2014/main" id="{A08860A7-1CC7-AE27-BACF-9EB9919FCE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29375" y="4922274"/>
            <a:ext cx="589064" cy="58906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9829366D-E7FF-1F94-93AC-4B477D5BA0B4}"/>
              </a:ext>
            </a:extLst>
          </p:cNvPr>
          <p:cNvSpPr/>
          <p:nvPr/>
        </p:nvSpPr>
        <p:spPr>
          <a:xfrm>
            <a:off x="4847483" y="5902036"/>
            <a:ext cx="1816925" cy="24622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Javascript Logic</a:t>
            </a:r>
          </a:p>
        </p:txBody>
      </p:sp>
      <p:cxnSp>
        <p:nvCxnSpPr>
          <p:cNvPr id="51" name="Straight Arrow Connector 50">
            <a:extLst>
              <a:ext uri="{FF2B5EF4-FFF2-40B4-BE49-F238E27FC236}">
                <a16:creationId xmlns:a16="http://schemas.microsoft.com/office/drawing/2014/main" id="{75B76E76-83E9-4BC2-FCF5-2BF64BF40FF6}"/>
              </a:ext>
            </a:extLst>
          </p:cNvPr>
          <p:cNvCxnSpPr>
            <a:stCxn id="48" idx="1"/>
          </p:cNvCxnSpPr>
          <p:nvPr/>
        </p:nvCxnSpPr>
        <p:spPr>
          <a:xfrm flipH="1" flipV="1">
            <a:off x="2790701" y="3473735"/>
            <a:ext cx="2496556" cy="1322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3F8AAC08-C7C3-544B-A037-7757C5231BC4}"/>
              </a:ext>
            </a:extLst>
          </p:cNvPr>
          <p:cNvCxnSpPr>
            <a:cxnSpLocks/>
          </p:cNvCxnSpPr>
          <p:nvPr/>
        </p:nvCxnSpPr>
        <p:spPr>
          <a:xfrm flipH="1" flipV="1">
            <a:off x="4760026" y="3471029"/>
            <a:ext cx="718842" cy="1180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33CC2946-E5F3-8CE8-1094-DFD41ADF4ED6}"/>
              </a:ext>
            </a:extLst>
          </p:cNvPr>
          <p:cNvCxnSpPr>
            <a:cxnSpLocks/>
            <a:stCxn id="48" idx="7"/>
          </p:cNvCxnSpPr>
          <p:nvPr/>
        </p:nvCxnSpPr>
        <p:spPr>
          <a:xfrm flipV="1">
            <a:off x="6160557" y="3504061"/>
            <a:ext cx="1153898" cy="1292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8E8C20D-36F0-79BE-69F5-B6782E80075C}"/>
              </a:ext>
            </a:extLst>
          </p:cNvPr>
          <p:cNvCxnSpPr>
            <a:cxnSpLocks/>
          </p:cNvCxnSpPr>
          <p:nvPr/>
        </p:nvCxnSpPr>
        <p:spPr>
          <a:xfrm flipV="1">
            <a:off x="6312957" y="3405764"/>
            <a:ext cx="4683594" cy="1543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D2339E2C-00E0-4D6F-A133-7285D0F34796}"/>
              </a:ext>
            </a:extLst>
          </p:cNvPr>
          <p:cNvCxnSpPr>
            <a:cxnSpLocks/>
          </p:cNvCxnSpPr>
          <p:nvPr/>
        </p:nvCxnSpPr>
        <p:spPr>
          <a:xfrm flipV="1">
            <a:off x="6396550" y="3173796"/>
            <a:ext cx="2678176" cy="17383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324BB2F3-950A-B52B-9B36-6C2C65F3B137}"/>
              </a:ext>
            </a:extLst>
          </p:cNvPr>
          <p:cNvCxnSpPr>
            <a:cxnSpLocks/>
          </p:cNvCxnSpPr>
          <p:nvPr/>
        </p:nvCxnSpPr>
        <p:spPr>
          <a:xfrm flipH="1" flipV="1">
            <a:off x="6151887" y="3221563"/>
            <a:ext cx="57883" cy="15479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28" name="Straight Arrow Connector 1027">
            <a:extLst>
              <a:ext uri="{FF2B5EF4-FFF2-40B4-BE49-F238E27FC236}">
                <a16:creationId xmlns:a16="http://schemas.microsoft.com/office/drawing/2014/main" id="{5EB231C3-FCB0-C1AA-9948-FD0CC7273F91}"/>
              </a:ext>
            </a:extLst>
          </p:cNvPr>
          <p:cNvCxnSpPr>
            <a:cxnSpLocks/>
          </p:cNvCxnSpPr>
          <p:nvPr/>
        </p:nvCxnSpPr>
        <p:spPr>
          <a:xfrm flipH="1" flipV="1">
            <a:off x="3431830" y="3187768"/>
            <a:ext cx="1997825" cy="15147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A65FAF4D-702A-9867-FEA7-BD3DA887F86F}"/>
              </a:ext>
            </a:extLst>
          </p:cNvPr>
          <p:cNvCxnSpPr>
            <a:cxnSpLocks/>
            <a:stCxn id="48" idx="1"/>
          </p:cNvCxnSpPr>
          <p:nvPr/>
        </p:nvCxnSpPr>
        <p:spPr>
          <a:xfrm flipH="1" flipV="1">
            <a:off x="816609" y="3205414"/>
            <a:ext cx="4470648" cy="159111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37" name="TextBox 1036">
            <a:extLst>
              <a:ext uri="{FF2B5EF4-FFF2-40B4-BE49-F238E27FC236}">
                <a16:creationId xmlns:a16="http://schemas.microsoft.com/office/drawing/2014/main" id="{03BA09C9-DA9C-6A0E-BD78-6C8A5E82441A}"/>
              </a:ext>
            </a:extLst>
          </p:cNvPr>
          <p:cNvSpPr txBox="1"/>
          <p:nvPr/>
        </p:nvSpPr>
        <p:spPr>
          <a:xfrm>
            <a:off x="5674179" y="5318971"/>
            <a:ext cx="1980459" cy="307777"/>
          </a:xfrm>
          <a:prstGeom prst="rect">
            <a:avLst/>
          </a:prstGeom>
          <a:noFill/>
        </p:spPr>
        <p:txBody>
          <a:bodyPr wrap="square" rtlCol="0">
            <a:spAutoFit/>
          </a:bodyPr>
          <a:lstStyle/>
          <a:p>
            <a:pPr algn="ctr"/>
            <a:r>
              <a:rPr lang="en-US" sz="1400" b="1" u="sng" dirty="0"/>
              <a:t>app.js</a:t>
            </a:r>
          </a:p>
        </p:txBody>
      </p:sp>
      <p:sp>
        <p:nvSpPr>
          <p:cNvPr id="1039" name="TextBox 1038">
            <a:extLst>
              <a:ext uri="{FF2B5EF4-FFF2-40B4-BE49-F238E27FC236}">
                <a16:creationId xmlns:a16="http://schemas.microsoft.com/office/drawing/2014/main" id="{CC367A06-18C2-5AC3-69A8-B966C3CD364C}"/>
              </a:ext>
            </a:extLst>
          </p:cNvPr>
          <p:cNvSpPr txBox="1"/>
          <p:nvPr/>
        </p:nvSpPr>
        <p:spPr>
          <a:xfrm>
            <a:off x="1840307" y="5102591"/>
            <a:ext cx="4016581" cy="276999"/>
          </a:xfrm>
          <a:prstGeom prst="rect">
            <a:avLst/>
          </a:prstGeom>
          <a:noFill/>
        </p:spPr>
        <p:txBody>
          <a:bodyPr wrap="square" rtlCol="0">
            <a:spAutoFit/>
          </a:bodyPr>
          <a:lstStyle/>
          <a:p>
            <a:pPr algn="ctr"/>
            <a:r>
              <a:rPr lang="en-US" sz="1200" b="1" u="sng" dirty="0"/>
              <a:t>CalculateTaxCreditCloud Function</a:t>
            </a:r>
          </a:p>
        </p:txBody>
      </p:sp>
      <p:sp>
        <p:nvSpPr>
          <p:cNvPr id="1044" name="Rectangle 1043">
            <a:extLst>
              <a:ext uri="{FF2B5EF4-FFF2-40B4-BE49-F238E27FC236}">
                <a16:creationId xmlns:a16="http://schemas.microsoft.com/office/drawing/2014/main" id="{21371132-6CFF-42D9-9DF6-90273EC038F5}"/>
              </a:ext>
            </a:extLst>
          </p:cNvPr>
          <p:cNvSpPr/>
          <p:nvPr/>
        </p:nvSpPr>
        <p:spPr>
          <a:xfrm>
            <a:off x="8049736" y="4651225"/>
            <a:ext cx="3730586" cy="1497032"/>
          </a:xfrm>
          <a:prstGeom prst="rect">
            <a:avLst/>
          </a:prstGeom>
          <a:solidFill>
            <a:schemeClr val="bg1">
              <a:lumMod val="95000"/>
            </a:schemeClr>
          </a:solidFill>
          <a:ln>
            <a:solidFill>
              <a:schemeClr val="tx2">
                <a:lumMod val="25000"/>
                <a:lumOff val="75000"/>
              </a:schemeClr>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TextBox 1044">
            <a:extLst>
              <a:ext uri="{FF2B5EF4-FFF2-40B4-BE49-F238E27FC236}">
                <a16:creationId xmlns:a16="http://schemas.microsoft.com/office/drawing/2014/main" id="{2F1BBD79-9D53-5A41-1BC5-B303527A14B4}"/>
              </a:ext>
            </a:extLst>
          </p:cNvPr>
          <p:cNvSpPr txBox="1"/>
          <p:nvPr/>
        </p:nvSpPr>
        <p:spPr>
          <a:xfrm>
            <a:off x="8146473" y="4702518"/>
            <a:ext cx="3585359" cy="1384995"/>
          </a:xfrm>
          <a:prstGeom prst="rect">
            <a:avLst/>
          </a:prstGeom>
          <a:noFill/>
        </p:spPr>
        <p:txBody>
          <a:bodyPr wrap="square" rtlCol="0">
            <a:spAutoFit/>
          </a:bodyPr>
          <a:lstStyle/>
          <a:p>
            <a:r>
              <a:rPr lang="en-US" sz="1200" dirty="0"/>
              <a:t>The Javascript logic first checks whether the minerals are sourced from US Free Trade countries. If the country is China, it automatically disqualifies the vehicle for EV Tax credit eligibility.</a:t>
            </a:r>
          </a:p>
          <a:p>
            <a:endParaRPr lang="en-US" sz="1200" dirty="0"/>
          </a:p>
          <a:p>
            <a:r>
              <a:rPr lang="en-US" sz="1200" dirty="0"/>
              <a:t>If the country is in North America, the vehicle qualifies for the EV Tax Credit.</a:t>
            </a:r>
          </a:p>
        </p:txBody>
      </p:sp>
      <p:pic>
        <p:nvPicPr>
          <p:cNvPr id="1047" name="Picture 1046">
            <a:extLst>
              <a:ext uri="{FF2B5EF4-FFF2-40B4-BE49-F238E27FC236}">
                <a16:creationId xmlns:a16="http://schemas.microsoft.com/office/drawing/2014/main" id="{8D26DE19-8723-D1AF-098E-C705FCF0DC28}"/>
              </a:ext>
            </a:extLst>
          </p:cNvPr>
          <p:cNvPicPr>
            <a:picLocks noChangeAspect="1"/>
          </p:cNvPicPr>
          <p:nvPr/>
        </p:nvPicPr>
        <p:blipFill>
          <a:blip r:embed="rId14"/>
          <a:stretch>
            <a:fillRect/>
          </a:stretch>
        </p:blipFill>
        <p:spPr>
          <a:xfrm>
            <a:off x="471089" y="3568666"/>
            <a:ext cx="462909" cy="462909"/>
          </a:xfrm>
          <a:prstGeom prst="rect">
            <a:avLst/>
          </a:prstGeom>
        </p:spPr>
      </p:pic>
      <p:pic>
        <p:nvPicPr>
          <p:cNvPr id="1048" name="Picture 1047">
            <a:extLst>
              <a:ext uri="{FF2B5EF4-FFF2-40B4-BE49-F238E27FC236}">
                <a16:creationId xmlns:a16="http://schemas.microsoft.com/office/drawing/2014/main" id="{7C8309CD-E1B3-3DB5-8363-1FC3D924D64F}"/>
              </a:ext>
            </a:extLst>
          </p:cNvPr>
          <p:cNvPicPr>
            <a:picLocks noChangeAspect="1"/>
          </p:cNvPicPr>
          <p:nvPr/>
        </p:nvPicPr>
        <p:blipFill>
          <a:blip r:embed="rId14"/>
          <a:stretch>
            <a:fillRect/>
          </a:stretch>
        </p:blipFill>
        <p:spPr>
          <a:xfrm>
            <a:off x="5407844" y="3534261"/>
            <a:ext cx="462909" cy="462909"/>
          </a:xfrm>
          <a:prstGeom prst="rect">
            <a:avLst/>
          </a:prstGeom>
        </p:spPr>
      </p:pic>
      <p:pic>
        <p:nvPicPr>
          <p:cNvPr id="1049" name="Picture 1048">
            <a:extLst>
              <a:ext uri="{FF2B5EF4-FFF2-40B4-BE49-F238E27FC236}">
                <a16:creationId xmlns:a16="http://schemas.microsoft.com/office/drawing/2014/main" id="{FAFD606E-C4F8-C307-0158-BBD621D0A420}"/>
              </a:ext>
            </a:extLst>
          </p:cNvPr>
          <p:cNvPicPr>
            <a:picLocks noChangeAspect="1"/>
          </p:cNvPicPr>
          <p:nvPr/>
        </p:nvPicPr>
        <p:blipFill>
          <a:blip r:embed="rId14"/>
          <a:stretch>
            <a:fillRect/>
          </a:stretch>
        </p:blipFill>
        <p:spPr>
          <a:xfrm>
            <a:off x="7343198" y="3515886"/>
            <a:ext cx="462909" cy="462909"/>
          </a:xfrm>
          <a:prstGeom prst="rect">
            <a:avLst/>
          </a:prstGeom>
        </p:spPr>
      </p:pic>
      <p:pic>
        <p:nvPicPr>
          <p:cNvPr id="1050" name="Picture 1049">
            <a:extLst>
              <a:ext uri="{FF2B5EF4-FFF2-40B4-BE49-F238E27FC236}">
                <a16:creationId xmlns:a16="http://schemas.microsoft.com/office/drawing/2014/main" id="{FDDCB9B6-EFDC-FA56-4E8A-F32CC21A1551}"/>
              </a:ext>
            </a:extLst>
          </p:cNvPr>
          <p:cNvPicPr>
            <a:picLocks noChangeAspect="1"/>
          </p:cNvPicPr>
          <p:nvPr/>
        </p:nvPicPr>
        <p:blipFill>
          <a:blip r:embed="rId14"/>
          <a:stretch>
            <a:fillRect/>
          </a:stretch>
        </p:blipFill>
        <p:spPr>
          <a:xfrm>
            <a:off x="11499659" y="3323896"/>
            <a:ext cx="462909" cy="462909"/>
          </a:xfrm>
          <a:prstGeom prst="rect">
            <a:avLst/>
          </a:prstGeom>
        </p:spPr>
      </p:pic>
    </p:spTree>
    <p:extLst>
      <p:ext uri="{BB962C8B-B14F-4D97-AF65-F5344CB8AC3E}">
        <p14:creationId xmlns:p14="http://schemas.microsoft.com/office/powerpoint/2010/main" val="4152187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E3F76F8-BD16-CC1B-0E35-EA3EDABF98EF}"/>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36FF0C-9342-9CD0-34B8-7B75DCADD9B7}"/>
              </a:ext>
            </a:extLst>
          </p:cNvPr>
          <p:cNvSpPr txBox="1"/>
          <p:nvPr/>
        </p:nvSpPr>
        <p:spPr>
          <a:xfrm>
            <a:off x="4396839" y="256057"/>
            <a:ext cx="3825834" cy="461665"/>
          </a:xfrm>
          <a:prstGeom prst="rect">
            <a:avLst/>
          </a:prstGeom>
          <a:noFill/>
          <a:ln w="28575">
            <a:solidFill>
              <a:srgbClr val="00B0F0"/>
            </a:solidFill>
            <a:prstDash val="lgDash"/>
          </a:ln>
        </p:spPr>
        <p:txBody>
          <a:bodyPr wrap="square" rtlCol="0">
            <a:spAutoFit/>
          </a:bodyPr>
          <a:lstStyle/>
          <a:p>
            <a:pPr algn="ctr"/>
            <a:r>
              <a:rPr lang="en-US" sz="2400" b="1" dirty="0"/>
              <a:t>Cloud Functions</a:t>
            </a:r>
          </a:p>
        </p:txBody>
      </p:sp>
      <p:cxnSp>
        <p:nvCxnSpPr>
          <p:cNvPr id="4" name="Straight Connector 3">
            <a:extLst>
              <a:ext uri="{FF2B5EF4-FFF2-40B4-BE49-F238E27FC236}">
                <a16:creationId xmlns:a16="http://schemas.microsoft.com/office/drawing/2014/main" id="{6113A3A4-301A-5D0F-52C1-8A5F5DD42BFF}"/>
              </a:ext>
            </a:extLst>
          </p:cNvPr>
          <p:cNvCxnSpPr/>
          <p:nvPr/>
        </p:nvCxnSpPr>
        <p:spPr>
          <a:xfrm>
            <a:off x="249381" y="831274"/>
            <a:ext cx="11661569"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00BEB047-1A7D-BBA1-3267-2AA7BA760E4F}"/>
              </a:ext>
            </a:extLst>
          </p:cNvPr>
          <p:cNvSpPr/>
          <p:nvPr/>
        </p:nvSpPr>
        <p:spPr>
          <a:xfrm>
            <a:off x="7401460" y="1526705"/>
            <a:ext cx="3952339" cy="3701468"/>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lin ang="2700000" scaled="1"/>
            <a:tileRect/>
          </a:gradFill>
          <a:ln w="38100">
            <a:solidFill>
              <a:srgbClr val="00B0F0"/>
            </a:solidFill>
            <a:prstDash val="lgDashDot"/>
          </a:ln>
          <a:effectLst>
            <a:reflection blurRad="6350" stA="50000" endA="300" endPos="55000" dir="5400000" sy="-100000" algn="bl" rotWithShape="0"/>
          </a:effectLst>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ED6D49-3210-4982-1BDA-C213187704D9}"/>
              </a:ext>
            </a:extLst>
          </p:cNvPr>
          <p:cNvSpPr/>
          <p:nvPr/>
        </p:nvSpPr>
        <p:spPr>
          <a:xfrm>
            <a:off x="838201" y="1556048"/>
            <a:ext cx="3952339" cy="3701468"/>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lin ang="2700000" scaled="1"/>
            <a:tileRect/>
          </a:gradFill>
          <a:ln w="38100">
            <a:solidFill>
              <a:srgbClr val="00B0F0"/>
            </a:solidFill>
            <a:prstDash val="lgDashDot"/>
          </a:ln>
          <a:effectLst>
            <a:reflection blurRad="6350" stA="50000" endA="300" endPos="55000" dir="5400000" sy="-100000" algn="bl" rotWithShape="0"/>
          </a:effectLst>
          <a:scene3d>
            <a:camera prst="isometricOffAxis1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371FA0-B82D-D56B-5443-AC9DC2BE4850}"/>
              </a:ext>
            </a:extLst>
          </p:cNvPr>
          <p:cNvSpPr/>
          <p:nvPr/>
        </p:nvSpPr>
        <p:spPr>
          <a:xfrm>
            <a:off x="939800" y="1699245"/>
            <a:ext cx="3721100" cy="466226"/>
          </a:xfrm>
          <a:prstGeom prst="rect">
            <a:avLst/>
          </a:prstGeom>
          <a:solidFill>
            <a:schemeClr val="bg1"/>
          </a:solidFill>
          <a:ln>
            <a:noFill/>
          </a:ln>
          <a:scene3d>
            <a:camera prst="isometricOffAxis1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calculateTaxCredit</a:t>
            </a:r>
          </a:p>
        </p:txBody>
      </p:sp>
      <p:sp>
        <p:nvSpPr>
          <p:cNvPr id="11" name="Rectangle 10">
            <a:extLst>
              <a:ext uri="{FF2B5EF4-FFF2-40B4-BE49-F238E27FC236}">
                <a16:creationId xmlns:a16="http://schemas.microsoft.com/office/drawing/2014/main" id="{FF646DCE-9BAE-35CE-4FA6-FADB73AB3687}"/>
              </a:ext>
            </a:extLst>
          </p:cNvPr>
          <p:cNvSpPr/>
          <p:nvPr/>
        </p:nvSpPr>
        <p:spPr>
          <a:xfrm>
            <a:off x="7531100" y="1661145"/>
            <a:ext cx="3721100" cy="466226"/>
          </a:xfrm>
          <a:prstGeom prst="rect">
            <a:avLst/>
          </a:prstGeom>
          <a:solidFill>
            <a:schemeClr val="bg1"/>
          </a:solidFill>
          <a:ln>
            <a:noFill/>
          </a:ln>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showGoogleMapsLocation</a:t>
            </a:r>
          </a:p>
        </p:txBody>
      </p:sp>
      <p:sp>
        <p:nvSpPr>
          <p:cNvPr id="12" name="Rectangle 11">
            <a:extLst>
              <a:ext uri="{FF2B5EF4-FFF2-40B4-BE49-F238E27FC236}">
                <a16:creationId xmlns:a16="http://schemas.microsoft.com/office/drawing/2014/main" id="{930B533E-2452-F9B4-79C2-9871DF877627}"/>
              </a:ext>
            </a:extLst>
          </p:cNvPr>
          <p:cNvSpPr/>
          <p:nvPr/>
        </p:nvSpPr>
        <p:spPr>
          <a:xfrm>
            <a:off x="1327150" y="2394158"/>
            <a:ext cx="2946400" cy="21463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a:noFill/>
          </a:ln>
          <a:scene3d>
            <a:camera prst="isometricOffAxis1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87DB9-4CEA-254F-6AC9-B9F9044237EF}"/>
              </a:ext>
            </a:extLst>
          </p:cNvPr>
          <p:cNvSpPr/>
          <p:nvPr/>
        </p:nvSpPr>
        <p:spPr>
          <a:xfrm>
            <a:off x="7983683" y="2356058"/>
            <a:ext cx="2946400" cy="21463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a:noFill/>
          </a:ln>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google cloud functions&quot; Icon - Download for free – Iconduck">
            <a:extLst>
              <a:ext uri="{FF2B5EF4-FFF2-40B4-BE49-F238E27FC236}">
                <a16:creationId xmlns:a16="http://schemas.microsoft.com/office/drawing/2014/main" id="{201F9841-11B0-2247-5AAB-ED467847F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475" y="2802220"/>
            <a:ext cx="1555750" cy="1397845"/>
          </a:xfrm>
          <a:prstGeom prst="rect">
            <a:avLst/>
          </a:prstGeom>
          <a:noFill/>
          <a:effectLst>
            <a:glow rad="228600">
              <a:schemeClr val="accent4">
                <a:satMod val="175000"/>
                <a:alpha val="40000"/>
              </a:schemeClr>
            </a:glow>
          </a:effectLst>
          <a:scene3d>
            <a:camera prst="isometricOffAxis1Right"/>
            <a:lightRig rig="threePt" dir="t"/>
          </a:scene3d>
          <a:sp3d>
            <a:bevelT/>
          </a:sp3d>
          <a:extLst>
            <a:ext uri="{909E8E84-426E-40DD-AFC4-6F175D3DCCD1}">
              <a14:hiddenFill xmlns:a14="http://schemas.microsoft.com/office/drawing/2010/main">
                <a:solidFill>
                  <a:srgbClr val="FFFFFF"/>
                </a:solidFill>
              </a14:hiddenFill>
            </a:ext>
          </a:extLst>
        </p:spPr>
      </p:pic>
      <p:pic>
        <p:nvPicPr>
          <p:cNvPr id="15" name="Picture 2" descr="google cloud functions&quot; Icon - Download for free – Iconduck">
            <a:extLst>
              <a:ext uri="{FF2B5EF4-FFF2-40B4-BE49-F238E27FC236}">
                <a16:creationId xmlns:a16="http://schemas.microsoft.com/office/drawing/2014/main" id="{E01FDAC9-032E-E032-5A0B-1FE23142A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008" y="2734661"/>
            <a:ext cx="1555750" cy="1397845"/>
          </a:xfrm>
          <a:prstGeom prst="rect">
            <a:avLst/>
          </a:prstGeom>
          <a:noFill/>
          <a:effectLst>
            <a:glow rad="228600">
              <a:schemeClr val="accent1">
                <a:satMod val="175000"/>
                <a:alpha val="40000"/>
              </a:schemeClr>
            </a:glow>
          </a:effectLst>
          <a:scene3d>
            <a:camera prst="isometricOffAxis2Left"/>
            <a:lightRig rig="threePt" dir="t"/>
          </a:scene3d>
          <a:sp3d>
            <a:bevelT/>
          </a:sp3d>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02A98E-FB00-742C-E2EA-CE82B1E8C4BB}"/>
              </a:ext>
            </a:extLst>
          </p:cNvPr>
          <p:cNvSpPr txBox="1"/>
          <p:nvPr/>
        </p:nvSpPr>
        <p:spPr>
          <a:xfrm>
            <a:off x="7107050" y="935330"/>
            <a:ext cx="4541158" cy="369332"/>
          </a:xfrm>
          <a:prstGeom prst="rect">
            <a:avLst/>
          </a:prstGeom>
          <a:noFill/>
          <a:ln>
            <a:solidFill>
              <a:schemeClr val="accent4">
                <a:lumMod val="60000"/>
                <a:lumOff val="40000"/>
              </a:schemeClr>
            </a:solidFill>
          </a:ln>
        </p:spPr>
        <p:txBody>
          <a:bodyPr wrap="square" rtlCol="0">
            <a:spAutoFit/>
          </a:bodyPr>
          <a:lstStyle/>
          <a:p>
            <a:r>
              <a:rPr lang="en-US" b="1" i="1" dirty="0"/>
              <a:t>User – Interface (</a:t>
            </a:r>
            <a:r>
              <a:rPr lang="en-US" b="1" i="1" dirty="0">
                <a:solidFill>
                  <a:srgbClr val="FF0000"/>
                </a:solidFill>
              </a:rPr>
              <a:t>UNDER – DEVELOPMENT</a:t>
            </a:r>
            <a:r>
              <a:rPr lang="en-US" b="1" i="1" dirty="0"/>
              <a:t>)</a:t>
            </a:r>
          </a:p>
        </p:txBody>
      </p:sp>
      <p:pic>
        <p:nvPicPr>
          <p:cNvPr id="18" name="Picture 17">
            <a:extLst>
              <a:ext uri="{FF2B5EF4-FFF2-40B4-BE49-F238E27FC236}">
                <a16:creationId xmlns:a16="http://schemas.microsoft.com/office/drawing/2014/main" id="{0C1611D1-D411-A53A-F595-9BC4ED229783}"/>
              </a:ext>
            </a:extLst>
          </p:cNvPr>
          <p:cNvPicPr>
            <a:picLocks noChangeAspect="1"/>
          </p:cNvPicPr>
          <p:nvPr/>
        </p:nvPicPr>
        <p:blipFill>
          <a:blip r:embed="rId4"/>
          <a:stretch>
            <a:fillRect/>
          </a:stretch>
        </p:blipFill>
        <p:spPr>
          <a:xfrm>
            <a:off x="4660900" y="1799973"/>
            <a:ext cx="1184687" cy="1184687"/>
          </a:xfrm>
          <a:prstGeom prst="rect">
            <a:avLst/>
          </a:prstGeom>
          <a:effectLst>
            <a:outerShdw blurRad="152400" dist="317500" dir="5400000" sx="90000" sy="-19000" rotWithShape="0">
              <a:prstClr val="black">
                <a:alpha val="15000"/>
              </a:prstClr>
            </a:outerShdw>
          </a:effectLst>
        </p:spPr>
      </p:pic>
      <p:pic>
        <p:nvPicPr>
          <p:cNvPr id="20" name="Picture 19">
            <a:extLst>
              <a:ext uri="{FF2B5EF4-FFF2-40B4-BE49-F238E27FC236}">
                <a16:creationId xmlns:a16="http://schemas.microsoft.com/office/drawing/2014/main" id="{1D3ABBED-4FF8-ADC4-C193-C7BFD1C085AD}"/>
              </a:ext>
            </a:extLst>
          </p:cNvPr>
          <p:cNvPicPr>
            <a:picLocks noChangeAspect="1"/>
          </p:cNvPicPr>
          <p:nvPr/>
        </p:nvPicPr>
        <p:blipFill>
          <a:blip r:embed="rId5"/>
          <a:stretch>
            <a:fillRect/>
          </a:stretch>
        </p:blipFill>
        <p:spPr>
          <a:xfrm>
            <a:off x="6538683" y="3761791"/>
            <a:ext cx="876547" cy="876547"/>
          </a:xfrm>
          <a:prstGeom prst="rect">
            <a:avLst/>
          </a:prstGeom>
          <a:effectLst>
            <a:innerShdw blurRad="63500" dist="50800" dir="8100000">
              <a:prstClr val="black">
                <a:alpha val="50000"/>
              </a:prstClr>
            </a:innerShdw>
          </a:effectLst>
        </p:spPr>
      </p:pic>
    </p:spTree>
    <p:extLst>
      <p:ext uri="{BB962C8B-B14F-4D97-AF65-F5344CB8AC3E}">
        <p14:creationId xmlns:p14="http://schemas.microsoft.com/office/powerpoint/2010/main" val="3100832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E3F76F8-BD16-CC1B-0E35-EA3EDABF98EF}"/>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36FF0C-9342-9CD0-34B8-7B75DCADD9B7}"/>
              </a:ext>
            </a:extLst>
          </p:cNvPr>
          <p:cNvSpPr txBox="1"/>
          <p:nvPr/>
        </p:nvSpPr>
        <p:spPr>
          <a:xfrm>
            <a:off x="3560747" y="288748"/>
            <a:ext cx="4818413" cy="461665"/>
          </a:xfrm>
          <a:prstGeom prst="rect">
            <a:avLst/>
          </a:prstGeom>
          <a:noFill/>
          <a:ln w="28575">
            <a:solidFill>
              <a:srgbClr val="00B0F0"/>
            </a:solidFill>
            <a:prstDash val="lgDash"/>
          </a:ln>
        </p:spPr>
        <p:txBody>
          <a:bodyPr wrap="square" rtlCol="0">
            <a:spAutoFit/>
          </a:bodyPr>
          <a:lstStyle/>
          <a:p>
            <a:pPr algn="ctr"/>
            <a:r>
              <a:rPr lang="en-US" sz="2400" b="1" dirty="0"/>
              <a:t>Project Architecture</a:t>
            </a:r>
          </a:p>
        </p:txBody>
      </p:sp>
      <p:cxnSp>
        <p:nvCxnSpPr>
          <p:cNvPr id="4" name="Straight Connector 3">
            <a:extLst>
              <a:ext uri="{FF2B5EF4-FFF2-40B4-BE49-F238E27FC236}">
                <a16:creationId xmlns:a16="http://schemas.microsoft.com/office/drawing/2014/main" id="{D81A0FF8-B43D-1D02-7A7C-5B7DC3FAE017}"/>
              </a:ext>
            </a:extLst>
          </p:cNvPr>
          <p:cNvCxnSpPr/>
          <p:nvPr/>
        </p:nvCxnSpPr>
        <p:spPr>
          <a:xfrm>
            <a:off x="249381" y="831274"/>
            <a:ext cx="11661569"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6A50005-7998-9A87-2044-9B7F7D570236}"/>
              </a:ext>
            </a:extLst>
          </p:cNvPr>
          <p:cNvCxnSpPr/>
          <p:nvPr/>
        </p:nvCxnSpPr>
        <p:spPr>
          <a:xfrm>
            <a:off x="265215" y="831274"/>
            <a:ext cx="11661569" cy="0"/>
          </a:xfrm>
          <a:prstGeom prst="line">
            <a:avLst/>
          </a:prstGeom>
          <a:ln w="381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2DA928FD-7933-5DF9-65C2-C9C39B41E55E}"/>
              </a:ext>
            </a:extLst>
          </p:cNvPr>
          <p:cNvPicPr>
            <a:picLocks noChangeAspect="1"/>
          </p:cNvPicPr>
          <p:nvPr/>
        </p:nvPicPr>
        <p:blipFill>
          <a:blip r:embed="rId3"/>
          <a:stretch>
            <a:fillRect/>
          </a:stretch>
        </p:blipFill>
        <p:spPr>
          <a:xfrm>
            <a:off x="603477" y="1068780"/>
            <a:ext cx="2234726" cy="1416971"/>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7E71FA94-3B22-3BD2-9D60-8781A3F8A6BD}"/>
              </a:ext>
            </a:extLst>
          </p:cNvPr>
          <p:cNvPicPr>
            <a:picLocks noChangeAspect="1"/>
          </p:cNvPicPr>
          <p:nvPr/>
        </p:nvPicPr>
        <p:blipFill>
          <a:blip r:embed="rId4"/>
          <a:stretch>
            <a:fillRect/>
          </a:stretch>
        </p:blipFill>
        <p:spPr>
          <a:xfrm>
            <a:off x="8379160" y="977728"/>
            <a:ext cx="2159679" cy="1508023"/>
          </a:xfrm>
          <a:prstGeom prst="rect">
            <a:avLst/>
          </a:prstGeom>
          <a:effectLst>
            <a:outerShdw blurRad="76200" dir="13500000" sy="23000" kx="1200000" algn="br" rotWithShape="0">
              <a:prstClr val="black">
                <a:alpha val="20000"/>
              </a:prstClr>
            </a:outerShdw>
          </a:effectLst>
        </p:spPr>
      </p:pic>
      <p:sp>
        <p:nvSpPr>
          <p:cNvPr id="10" name="Arrow: Right 9">
            <a:extLst>
              <a:ext uri="{FF2B5EF4-FFF2-40B4-BE49-F238E27FC236}">
                <a16:creationId xmlns:a16="http://schemas.microsoft.com/office/drawing/2014/main" id="{A609BF28-421F-9D68-6E94-637C093D8C5E}"/>
              </a:ext>
            </a:extLst>
          </p:cNvPr>
          <p:cNvSpPr/>
          <p:nvPr/>
        </p:nvSpPr>
        <p:spPr>
          <a:xfrm>
            <a:off x="2956956" y="1638795"/>
            <a:ext cx="1294410" cy="261256"/>
          </a:xfrm>
          <a:prstGeom prst="right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DA94C83-2B43-3198-12D1-D5181158EE6A}"/>
              </a:ext>
            </a:extLst>
          </p:cNvPr>
          <p:cNvSpPr/>
          <p:nvPr/>
        </p:nvSpPr>
        <p:spPr>
          <a:xfrm>
            <a:off x="6942266" y="1638795"/>
            <a:ext cx="1294410" cy="261256"/>
          </a:xfrm>
          <a:prstGeom prst="right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00ED3F0-643A-C63E-4094-424C784CAB59}"/>
              </a:ext>
            </a:extLst>
          </p:cNvPr>
          <p:cNvPicPr>
            <a:picLocks noChangeAspect="1"/>
          </p:cNvPicPr>
          <p:nvPr/>
        </p:nvPicPr>
        <p:blipFill>
          <a:blip r:embed="rId5"/>
          <a:stretch>
            <a:fillRect/>
          </a:stretch>
        </p:blipFill>
        <p:spPr>
          <a:xfrm>
            <a:off x="1246910" y="2723256"/>
            <a:ext cx="600542" cy="600542"/>
          </a:xfrm>
          <a:prstGeom prst="rect">
            <a:avLst/>
          </a:prstGeom>
        </p:spPr>
      </p:pic>
      <p:sp>
        <p:nvSpPr>
          <p:cNvPr id="13" name="Rectangle 12">
            <a:extLst>
              <a:ext uri="{FF2B5EF4-FFF2-40B4-BE49-F238E27FC236}">
                <a16:creationId xmlns:a16="http://schemas.microsoft.com/office/drawing/2014/main" id="{6B4EBD11-F04C-3C8D-EA34-04C58EF46B5C}"/>
              </a:ext>
            </a:extLst>
          </p:cNvPr>
          <p:cNvSpPr/>
          <p:nvPr/>
        </p:nvSpPr>
        <p:spPr>
          <a:xfrm>
            <a:off x="484724" y="3398881"/>
            <a:ext cx="2353479" cy="67644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07DE2C8-D619-F2B7-FFD3-6C2EAE029C93}"/>
              </a:ext>
            </a:extLst>
          </p:cNvPr>
          <p:cNvSpPr txBox="1"/>
          <p:nvPr/>
        </p:nvSpPr>
        <p:spPr>
          <a:xfrm>
            <a:off x="603477" y="3429000"/>
            <a:ext cx="2234726" cy="646331"/>
          </a:xfrm>
          <a:prstGeom prst="rect">
            <a:avLst/>
          </a:prstGeom>
          <a:noFill/>
        </p:spPr>
        <p:txBody>
          <a:bodyPr wrap="square" rtlCol="0">
            <a:spAutoFit/>
          </a:bodyPr>
          <a:lstStyle/>
          <a:p>
            <a:pPr algn="ctr"/>
            <a:r>
              <a:rPr lang="en-US" sz="1200" b="1" dirty="0"/>
              <a:t>User uploads a PDF of the Electric Vehicle Details Document</a:t>
            </a:r>
          </a:p>
        </p:txBody>
      </p:sp>
      <p:pic>
        <p:nvPicPr>
          <p:cNvPr id="15" name="Picture 14">
            <a:extLst>
              <a:ext uri="{FF2B5EF4-FFF2-40B4-BE49-F238E27FC236}">
                <a16:creationId xmlns:a16="http://schemas.microsoft.com/office/drawing/2014/main" id="{91599B76-50C3-1DA8-B737-B9EB6F7EEF2D}"/>
              </a:ext>
            </a:extLst>
          </p:cNvPr>
          <p:cNvPicPr>
            <a:picLocks noChangeAspect="1"/>
          </p:cNvPicPr>
          <p:nvPr/>
        </p:nvPicPr>
        <p:blipFill>
          <a:blip r:embed="rId6"/>
          <a:stretch>
            <a:fillRect/>
          </a:stretch>
        </p:blipFill>
        <p:spPr>
          <a:xfrm>
            <a:off x="1989936" y="2653320"/>
            <a:ext cx="487001" cy="487001"/>
          </a:xfrm>
          <a:prstGeom prst="rect">
            <a:avLst/>
          </a:prstGeom>
        </p:spPr>
      </p:pic>
      <p:pic>
        <p:nvPicPr>
          <p:cNvPr id="16" name="Picture 15">
            <a:extLst>
              <a:ext uri="{FF2B5EF4-FFF2-40B4-BE49-F238E27FC236}">
                <a16:creationId xmlns:a16="http://schemas.microsoft.com/office/drawing/2014/main" id="{1692B43A-B1D0-3E37-BB7A-0EF80D1DB1DA}"/>
              </a:ext>
            </a:extLst>
          </p:cNvPr>
          <p:cNvPicPr>
            <a:picLocks noChangeAspect="1"/>
          </p:cNvPicPr>
          <p:nvPr/>
        </p:nvPicPr>
        <p:blipFill>
          <a:blip r:embed="rId5"/>
          <a:stretch>
            <a:fillRect/>
          </a:stretch>
        </p:blipFill>
        <p:spPr>
          <a:xfrm>
            <a:off x="5465255" y="2723256"/>
            <a:ext cx="600542" cy="600542"/>
          </a:xfrm>
          <a:prstGeom prst="rect">
            <a:avLst/>
          </a:prstGeom>
        </p:spPr>
      </p:pic>
      <p:sp>
        <p:nvSpPr>
          <p:cNvPr id="17" name="Rectangle 16">
            <a:extLst>
              <a:ext uri="{FF2B5EF4-FFF2-40B4-BE49-F238E27FC236}">
                <a16:creationId xmlns:a16="http://schemas.microsoft.com/office/drawing/2014/main" id="{720191EC-BA40-FE06-B9F2-2E5374E7C4B4}"/>
              </a:ext>
            </a:extLst>
          </p:cNvPr>
          <p:cNvSpPr/>
          <p:nvPr/>
        </p:nvSpPr>
        <p:spPr>
          <a:xfrm>
            <a:off x="4588787" y="3398881"/>
            <a:ext cx="2353479" cy="49811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A50F646-D9FC-DCBA-F3EC-F0EDEFCB8BFE}"/>
              </a:ext>
            </a:extLst>
          </p:cNvPr>
          <p:cNvSpPr txBox="1"/>
          <p:nvPr/>
        </p:nvSpPr>
        <p:spPr>
          <a:xfrm>
            <a:off x="4683845" y="3479844"/>
            <a:ext cx="2163362" cy="276999"/>
          </a:xfrm>
          <a:prstGeom prst="rect">
            <a:avLst/>
          </a:prstGeom>
          <a:noFill/>
        </p:spPr>
        <p:txBody>
          <a:bodyPr wrap="square" rtlCol="0">
            <a:spAutoFit/>
          </a:bodyPr>
          <a:lstStyle/>
          <a:p>
            <a:pPr algn="ctr"/>
            <a:r>
              <a:rPr lang="en-US" sz="1200" b="1" dirty="0"/>
              <a:t>The user inputs details</a:t>
            </a:r>
          </a:p>
        </p:txBody>
      </p:sp>
      <p:pic>
        <p:nvPicPr>
          <p:cNvPr id="19" name="Picture 18">
            <a:extLst>
              <a:ext uri="{FF2B5EF4-FFF2-40B4-BE49-F238E27FC236}">
                <a16:creationId xmlns:a16="http://schemas.microsoft.com/office/drawing/2014/main" id="{252F957C-C547-2B04-6C5B-E938D8D9D7F0}"/>
              </a:ext>
            </a:extLst>
          </p:cNvPr>
          <p:cNvPicPr>
            <a:picLocks noChangeAspect="1"/>
          </p:cNvPicPr>
          <p:nvPr/>
        </p:nvPicPr>
        <p:blipFill>
          <a:blip r:embed="rId7"/>
          <a:stretch>
            <a:fillRect/>
          </a:stretch>
        </p:blipFill>
        <p:spPr>
          <a:xfrm>
            <a:off x="6167272" y="2723253"/>
            <a:ext cx="573513" cy="573513"/>
          </a:xfrm>
          <a:prstGeom prst="rect">
            <a:avLst/>
          </a:prstGeom>
        </p:spPr>
      </p:pic>
      <p:sp>
        <p:nvSpPr>
          <p:cNvPr id="20" name="Rectangle 19">
            <a:extLst>
              <a:ext uri="{FF2B5EF4-FFF2-40B4-BE49-F238E27FC236}">
                <a16:creationId xmlns:a16="http://schemas.microsoft.com/office/drawing/2014/main" id="{EFE46535-DB69-D996-8F81-844413A71C76}"/>
              </a:ext>
            </a:extLst>
          </p:cNvPr>
          <p:cNvSpPr/>
          <p:nvPr/>
        </p:nvSpPr>
        <p:spPr>
          <a:xfrm>
            <a:off x="8648856" y="3396354"/>
            <a:ext cx="2196921" cy="10966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5AEC61E-0641-4081-E854-DCD8A04B7536}"/>
              </a:ext>
            </a:extLst>
          </p:cNvPr>
          <p:cNvSpPr txBox="1"/>
          <p:nvPr/>
        </p:nvSpPr>
        <p:spPr>
          <a:xfrm>
            <a:off x="8627017" y="3485194"/>
            <a:ext cx="2163362" cy="1015663"/>
          </a:xfrm>
          <a:prstGeom prst="rect">
            <a:avLst/>
          </a:prstGeom>
          <a:noFill/>
        </p:spPr>
        <p:txBody>
          <a:bodyPr wrap="square" rtlCol="0">
            <a:spAutoFit/>
          </a:bodyPr>
          <a:lstStyle/>
          <a:p>
            <a:pPr algn="ctr"/>
            <a:r>
              <a:rPr lang="en-US" sz="1200" b="1" dirty="0"/>
              <a:t>Javascript Logic calculates whether an EV qualifies for the tax credit. The user gets report including Assembly Plant Location</a:t>
            </a:r>
          </a:p>
        </p:txBody>
      </p:sp>
      <p:pic>
        <p:nvPicPr>
          <p:cNvPr id="22" name="Picture 21">
            <a:extLst>
              <a:ext uri="{FF2B5EF4-FFF2-40B4-BE49-F238E27FC236}">
                <a16:creationId xmlns:a16="http://schemas.microsoft.com/office/drawing/2014/main" id="{6B640178-B13E-A921-8A96-3F6E52080309}"/>
              </a:ext>
            </a:extLst>
          </p:cNvPr>
          <p:cNvPicPr>
            <a:picLocks noChangeAspect="1"/>
          </p:cNvPicPr>
          <p:nvPr/>
        </p:nvPicPr>
        <p:blipFill>
          <a:blip r:embed="rId5"/>
          <a:stretch>
            <a:fillRect/>
          </a:stretch>
        </p:blipFill>
        <p:spPr>
          <a:xfrm>
            <a:off x="8602429" y="2764192"/>
            <a:ext cx="600542" cy="600542"/>
          </a:xfrm>
          <a:prstGeom prst="rect">
            <a:avLst/>
          </a:prstGeom>
        </p:spPr>
      </p:pic>
      <p:pic>
        <p:nvPicPr>
          <p:cNvPr id="23" name="Picture 22">
            <a:extLst>
              <a:ext uri="{FF2B5EF4-FFF2-40B4-BE49-F238E27FC236}">
                <a16:creationId xmlns:a16="http://schemas.microsoft.com/office/drawing/2014/main" id="{056A3E30-3523-D324-81A3-146747D4B098}"/>
              </a:ext>
            </a:extLst>
          </p:cNvPr>
          <p:cNvPicPr>
            <a:picLocks noChangeAspect="1"/>
          </p:cNvPicPr>
          <p:nvPr/>
        </p:nvPicPr>
        <p:blipFill>
          <a:blip r:embed="rId8"/>
          <a:stretch>
            <a:fillRect/>
          </a:stretch>
        </p:blipFill>
        <p:spPr>
          <a:xfrm>
            <a:off x="9277417" y="2693930"/>
            <a:ext cx="547255" cy="547255"/>
          </a:xfrm>
          <a:prstGeom prst="rect">
            <a:avLst/>
          </a:prstGeom>
        </p:spPr>
      </p:pic>
      <p:pic>
        <p:nvPicPr>
          <p:cNvPr id="24" name="Picture 23">
            <a:extLst>
              <a:ext uri="{FF2B5EF4-FFF2-40B4-BE49-F238E27FC236}">
                <a16:creationId xmlns:a16="http://schemas.microsoft.com/office/drawing/2014/main" id="{37C1C013-4130-1E89-50B8-AFFD16EBE9A2}"/>
              </a:ext>
            </a:extLst>
          </p:cNvPr>
          <p:cNvPicPr>
            <a:picLocks noChangeAspect="1"/>
          </p:cNvPicPr>
          <p:nvPr/>
        </p:nvPicPr>
        <p:blipFill>
          <a:blip r:embed="rId9"/>
          <a:stretch>
            <a:fillRect/>
          </a:stretch>
        </p:blipFill>
        <p:spPr>
          <a:xfrm>
            <a:off x="9909058" y="2880767"/>
            <a:ext cx="380010" cy="380010"/>
          </a:xfrm>
          <a:prstGeom prst="rect">
            <a:avLst/>
          </a:prstGeom>
        </p:spPr>
      </p:pic>
      <p:pic>
        <p:nvPicPr>
          <p:cNvPr id="46" name="Picture 45">
            <a:extLst>
              <a:ext uri="{FF2B5EF4-FFF2-40B4-BE49-F238E27FC236}">
                <a16:creationId xmlns:a16="http://schemas.microsoft.com/office/drawing/2014/main" id="{78C62D85-5D86-E665-D2D7-E114CD1A34F5}"/>
              </a:ext>
            </a:extLst>
          </p:cNvPr>
          <p:cNvPicPr>
            <a:picLocks noChangeAspect="1"/>
          </p:cNvPicPr>
          <p:nvPr/>
        </p:nvPicPr>
        <p:blipFill>
          <a:blip r:embed="rId10"/>
          <a:stretch>
            <a:fillRect/>
          </a:stretch>
        </p:blipFill>
        <p:spPr>
          <a:xfrm>
            <a:off x="4367447" y="998535"/>
            <a:ext cx="2425404" cy="1508023"/>
          </a:xfrm>
          <a:prstGeom prst="rect">
            <a:avLst/>
          </a:prstGeom>
          <a:effectLst>
            <a:outerShdw blurRad="76200" dir="18900000" sy="23000" kx="-1200000" algn="bl" rotWithShape="0">
              <a:prstClr val="black">
                <a:alpha val="20000"/>
              </a:prstClr>
            </a:outerShdw>
          </a:effectLst>
        </p:spPr>
      </p:pic>
      <p:sp>
        <p:nvSpPr>
          <p:cNvPr id="49" name="Arrow: Down 48">
            <a:extLst>
              <a:ext uri="{FF2B5EF4-FFF2-40B4-BE49-F238E27FC236}">
                <a16:creationId xmlns:a16="http://schemas.microsoft.com/office/drawing/2014/main" id="{6C5CEB5E-3569-1DA1-C150-84F40FE901CB}"/>
              </a:ext>
            </a:extLst>
          </p:cNvPr>
          <p:cNvSpPr/>
          <p:nvPr/>
        </p:nvSpPr>
        <p:spPr>
          <a:xfrm>
            <a:off x="3398780" y="2684085"/>
            <a:ext cx="169392" cy="1497050"/>
          </a:xfrm>
          <a:prstGeom prst="downArrow">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7CF9FCA2-0E12-281C-D10D-460BE418CF12}"/>
              </a:ext>
            </a:extLst>
          </p:cNvPr>
          <p:cNvSpPr/>
          <p:nvPr/>
        </p:nvSpPr>
        <p:spPr>
          <a:xfrm>
            <a:off x="2097833" y="4371600"/>
            <a:ext cx="1139640" cy="1096618"/>
          </a:xfrm>
          <a:prstGeom prst="roundRect">
            <a:avLst>
              <a:gd name="adj" fmla="val 954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2" descr="What is Firebase? The complete story, abridged. | by Doug Stevenson |  Firebase Developers | Medium">
            <a:extLst>
              <a:ext uri="{FF2B5EF4-FFF2-40B4-BE49-F238E27FC236}">
                <a16:creationId xmlns:a16="http://schemas.microsoft.com/office/drawing/2014/main" id="{ECDE6B49-A76E-9999-63B2-678308B961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96135" y="4441324"/>
            <a:ext cx="916740" cy="916740"/>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C1F18ED2-6856-F03B-C33E-FDF7A06847DA}"/>
              </a:ext>
            </a:extLst>
          </p:cNvPr>
          <p:cNvSpPr txBox="1"/>
          <p:nvPr/>
        </p:nvSpPr>
        <p:spPr>
          <a:xfrm>
            <a:off x="1858963" y="5466482"/>
            <a:ext cx="1617379" cy="276999"/>
          </a:xfrm>
          <a:prstGeom prst="rect">
            <a:avLst/>
          </a:prstGeom>
          <a:noFill/>
        </p:spPr>
        <p:txBody>
          <a:bodyPr wrap="square" rtlCol="0">
            <a:spAutoFit/>
          </a:bodyPr>
          <a:lstStyle/>
          <a:p>
            <a:pPr algn="ctr"/>
            <a:r>
              <a:rPr lang="en-US" sz="1200" b="1" dirty="0"/>
              <a:t>FIRESTORE</a:t>
            </a:r>
          </a:p>
        </p:txBody>
      </p:sp>
      <p:sp>
        <p:nvSpPr>
          <p:cNvPr id="54" name="Rectangle 53">
            <a:extLst>
              <a:ext uri="{FF2B5EF4-FFF2-40B4-BE49-F238E27FC236}">
                <a16:creationId xmlns:a16="http://schemas.microsoft.com/office/drawing/2014/main" id="{AECE5DAF-604C-31F0-16C6-5A9C817BD673}"/>
              </a:ext>
            </a:extLst>
          </p:cNvPr>
          <p:cNvSpPr/>
          <p:nvPr/>
        </p:nvSpPr>
        <p:spPr>
          <a:xfrm>
            <a:off x="3236038" y="4899694"/>
            <a:ext cx="240304" cy="276999"/>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65138EC-EDE5-774D-4141-CCC046088930}"/>
              </a:ext>
            </a:extLst>
          </p:cNvPr>
          <p:cNvSpPr/>
          <p:nvPr/>
        </p:nvSpPr>
        <p:spPr>
          <a:xfrm>
            <a:off x="3335775" y="4979852"/>
            <a:ext cx="240304" cy="276999"/>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CD88CAB-9244-0218-33EF-B214479B580A}"/>
              </a:ext>
            </a:extLst>
          </p:cNvPr>
          <p:cNvSpPr/>
          <p:nvPr/>
        </p:nvSpPr>
        <p:spPr>
          <a:xfrm>
            <a:off x="3425463" y="5060010"/>
            <a:ext cx="240304" cy="276999"/>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B07B81C9-EB48-2FCF-6867-1BB9F8CC7D15}"/>
              </a:ext>
            </a:extLst>
          </p:cNvPr>
          <p:cNvSpPr/>
          <p:nvPr/>
        </p:nvSpPr>
        <p:spPr>
          <a:xfrm>
            <a:off x="3853757" y="4409641"/>
            <a:ext cx="1139640" cy="1096618"/>
          </a:xfrm>
          <a:prstGeom prst="roundRect">
            <a:avLst>
              <a:gd name="adj" fmla="val 954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6" descr="Google bigquery logo - Social media &amp; Logos Icons">
            <a:extLst>
              <a:ext uri="{FF2B5EF4-FFF2-40B4-BE49-F238E27FC236}">
                <a16:creationId xmlns:a16="http://schemas.microsoft.com/office/drawing/2014/main" id="{997817C9-87C1-280F-8D5F-9570373644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1495" y="4488053"/>
            <a:ext cx="844164" cy="844164"/>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60" name="Arrow: Down 59">
            <a:extLst>
              <a:ext uri="{FF2B5EF4-FFF2-40B4-BE49-F238E27FC236}">
                <a16:creationId xmlns:a16="http://schemas.microsoft.com/office/drawing/2014/main" id="{832F2E8C-F7B3-9806-CB18-73E4018DE658}"/>
              </a:ext>
            </a:extLst>
          </p:cNvPr>
          <p:cNvSpPr/>
          <p:nvPr/>
        </p:nvSpPr>
        <p:spPr>
          <a:xfrm>
            <a:off x="7707217" y="2650356"/>
            <a:ext cx="169392" cy="1497050"/>
          </a:xfrm>
          <a:prstGeom prst="downArrow">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1FD3FB1-9120-E1A5-C866-7807534E67B9}"/>
              </a:ext>
            </a:extLst>
          </p:cNvPr>
          <p:cNvSpPr txBox="1"/>
          <p:nvPr/>
        </p:nvSpPr>
        <p:spPr>
          <a:xfrm>
            <a:off x="3614887" y="5474721"/>
            <a:ext cx="1617379" cy="276999"/>
          </a:xfrm>
          <a:prstGeom prst="rect">
            <a:avLst/>
          </a:prstGeom>
          <a:noFill/>
        </p:spPr>
        <p:txBody>
          <a:bodyPr wrap="square" rtlCol="0">
            <a:spAutoFit/>
          </a:bodyPr>
          <a:lstStyle/>
          <a:p>
            <a:pPr algn="ctr"/>
            <a:r>
              <a:rPr lang="en-US" sz="1200" b="1" dirty="0"/>
              <a:t>BIGQUERY</a:t>
            </a:r>
          </a:p>
        </p:txBody>
      </p:sp>
      <p:sp>
        <p:nvSpPr>
          <p:cNvPr id="62" name="TextBox 61">
            <a:extLst>
              <a:ext uri="{FF2B5EF4-FFF2-40B4-BE49-F238E27FC236}">
                <a16:creationId xmlns:a16="http://schemas.microsoft.com/office/drawing/2014/main" id="{F972D9C4-4EDE-1D6B-63BB-C40CD353484E}"/>
              </a:ext>
            </a:extLst>
          </p:cNvPr>
          <p:cNvSpPr txBox="1"/>
          <p:nvPr/>
        </p:nvSpPr>
        <p:spPr>
          <a:xfrm>
            <a:off x="2044372" y="4154601"/>
            <a:ext cx="1273085" cy="261610"/>
          </a:xfrm>
          <a:prstGeom prst="rect">
            <a:avLst/>
          </a:prstGeom>
          <a:noFill/>
        </p:spPr>
        <p:txBody>
          <a:bodyPr wrap="square" rtlCol="0">
            <a:spAutoFit/>
          </a:bodyPr>
          <a:lstStyle/>
          <a:p>
            <a:r>
              <a:rPr lang="en-US" sz="1100" b="1" dirty="0"/>
              <a:t>default database</a:t>
            </a:r>
          </a:p>
        </p:txBody>
      </p:sp>
      <p:sp>
        <p:nvSpPr>
          <p:cNvPr id="63" name="TextBox 62">
            <a:extLst>
              <a:ext uri="{FF2B5EF4-FFF2-40B4-BE49-F238E27FC236}">
                <a16:creationId xmlns:a16="http://schemas.microsoft.com/office/drawing/2014/main" id="{3815C6A0-B734-028C-A5B3-BD766FC13640}"/>
              </a:ext>
            </a:extLst>
          </p:cNvPr>
          <p:cNvSpPr txBox="1"/>
          <p:nvPr/>
        </p:nvSpPr>
        <p:spPr>
          <a:xfrm>
            <a:off x="3609437" y="4140295"/>
            <a:ext cx="1958700" cy="261610"/>
          </a:xfrm>
          <a:prstGeom prst="rect">
            <a:avLst/>
          </a:prstGeom>
          <a:noFill/>
        </p:spPr>
        <p:txBody>
          <a:bodyPr wrap="square" rtlCol="0">
            <a:spAutoFit/>
          </a:bodyPr>
          <a:lstStyle/>
          <a:p>
            <a:r>
              <a:rPr lang="en-US" sz="1100" b="1" dirty="0"/>
              <a:t>CreditTracking Database</a:t>
            </a:r>
          </a:p>
        </p:txBody>
      </p:sp>
      <p:sp>
        <p:nvSpPr>
          <p:cNvPr id="64" name="Rectangle: Rounded Corners 63">
            <a:extLst>
              <a:ext uri="{FF2B5EF4-FFF2-40B4-BE49-F238E27FC236}">
                <a16:creationId xmlns:a16="http://schemas.microsoft.com/office/drawing/2014/main" id="{C2C2906C-33CE-F7DC-F449-5A2B0F15BED6}"/>
              </a:ext>
            </a:extLst>
          </p:cNvPr>
          <p:cNvSpPr/>
          <p:nvPr/>
        </p:nvSpPr>
        <p:spPr>
          <a:xfrm>
            <a:off x="7179766" y="4371600"/>
            <a:ext cx="1139640" cy="1096618"/>
          </a:xfrm>
          <a:prstGeom prst="roundRect">
            <a:avLst>
              <a:gd name="adj" fmla="val 954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 descr="Google bigquery logo - Social media &amp; Logos Icons">
            <a:extLst>
              <a:ext uri="{FF2B5EF4-FFF2-40B4-BE49-F238E27FC236}">
                <a16:creationId xmlns:a16="http://schemas.microsoft.com/office/drawing/2014/main" id="{81895E0B-75E7-2E92-53E6-859B114345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8651" y="4488053"/>
            <a:ext cx="844164" cy="844164"/>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F1AF4026-E3B7-4135-684D-46686260737E}"/>
              </a:ext>
            </a:extLst>
          </p:cNvPr>
          <p:cNvSpPr txBox="1"/>
          <p:nvPr/>
        </p:nvSpPr>
        <p:spPr>
          <a:xfrm>
            <a:off x="7009327" y="5440376"/>
            <a:ext cx="1617379" cy="276999"/>
          </a:xfrm>
          <a:prstGeom prst="rect">
            <a:avLst/>
          </a:prstGeom>
          <a:noFill/>
        </p:spPr>
        <p:txBody>
          <a:bodyPr wrap="square" rtlCol="0">
            <a:spAutoFit/>
          </a:bodyPr>
          <a:lstStyle/>
          <a:p>
            <a:pPr algn="ctr"/>
            <a:r>
              <a:rPr lang="en-US" sz="1200" b="1" dirty="0"/>
              <a:t>BIGQUERY</a:t>
            </a:r>
          </a:p>
        </p:txBody>
      </p:sp>
      <p:sp>
        <p:nvSpPr>
          <p:cNvPr id="67" name="TextBox 66">
            <a:extLst>
              <a:ext uri="{FF2B5EF4-FFF2-40B4-BE49-F238E27FC236}">
                <a16:creationId xmlns:a16="http://schemas.microsoft.com/office/drawing/2014/main" id="{D81D2963-B3E8-CAFA-6378-DCC1C67A9813}"/>
              </a:ext>
            </a:extLst>
          </p:cNvPr>
          <p:cNvSpPr txBox="1"/>
          <p:nvPr/>
        </p:nvSpPr>
        <p:spPr>
          <a:xfrm>
            <a:off x="6942266" y="4128951"/>
            <a:ext cx="1958700" cy="261610"/>
          </a:xfrm>
          <a:prstGeom prst="rect">
            <a:avLst/>
          </a:prstGeom>
          <a:noFill/>
        </p:spPr>
        <p:txBody>
          <a:bodyPr wrap="square" rtlCol="0">
            <a:spAutoFit/>
          </a:bodyPr>
          <a:lstStyle/>
          <a:p>
            <a:r>
              <a:rPr lang="en-US" sz="1100" b="1" dirty="0"/>
              <a:t>userdetails Database</a:t>
            </a:r>
          </a:p>
        </p:txBody>
      </p:sp>
      <p:pic>
        <p:nvPicPr>
          <p:cNvPr id="1026" name="Picture 2" descr="Javascript Logo png images | PNGEgg">
            <a:extLst>
              <a:ext uri="{FF2B5EF4-FFF2-40B4-BE49-F238E27FC236}">
                <a16:creationId xmlns:a16="http://schemas.microsoft.com/office/drawing/2014/main" id="{F0846C9F-5656-F50C-3921-D3F885C8AA0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9770" y1="11782" x2="9770" y2="11782"/>
                      </a14:backgroundRemoval>
                    </a14:imgEffect>
                  </a14:imgLayer>
                </a14:imgProps>
              </a:ext>
              <a:ext uri="{28A0092B-C50C-407E-A947-70E740481C1C}">
                <a14:useLocalDpi xmlns:a14="http://schemas.microsoft.com/office/drawing/2010/main" val="0"/>
              </a:ext>
            </a:extLst>
          </a:blip>
          <a:srcRect/>
          <a:stretch>
            <a:fillRect/>
          </a:stretch>
        </p:blipFill>
        <p:spPr bwMode="auto">
          <a:xfrm>
            <a:off x="2980687" y="2127592"/>
            <a:ext cx="407009" cy="407009"/>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F77E882A-C50D-7784-4371-ACC79E418CE6}"/>
              </a:ext>
            </a:extLst>
          </p:cNvPr>
          <p:cNvSpPr txBox="1"/>
          <p:nvPr/>
        </p:nvSpPr>
        <p:spPr>
          <a:xfrm>
            <a:off x="3298304" y="2127592"/>
            <a:ext cx="825903" cy="369332"/>
          </a:xfrm>
          <a:prstGeom prst="rect">
            <a:avLst/>
          </a:prstGeom>
          <a:noFill/>
        </p:spPr>
        <p:txBody>
          <a:bodyPr wrap="square" rtlCol="0">
            <a:spAutoFit/>
          </a:bodyPr>
          <a:lstStyle/>
          <a:p>
            <a:pPr algn="ctr"/>
            <a:r>
              <a:rPr lang="en-US" sz="900" b="1" dirty="0"/>
              <a:t>Eligibility logic</a:t>
            </a:r>
          </a:p>
        </p:txBody>
      </p:sp>
      <p:pic>
        <p:nvPicPr>
          <p:cNvPr id="1028" name="Picture 4" descr="Getting started with Cloud Functions | Google Codelabs">
            <a:extLst>
              <a:ext uri="{FF2B5EF4-FFF2-40B4-BE49-F238E27FC236}">
                <a16:creationId xmlns:a16="http://schemas.microsoft.com/office/drawing/2014/main" id="{25811867-49C0-FFE3-F5BA-3B835F973E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76584" y="2508468"/>
            <a:ext cx="287036" cy="287036"/>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9" name="Picture 2" descr="Javascript Logo png images | PNGEgg">
            <a:extLst>
              <a:ext uri="{FF2B5EF4-FFF2-40B4-BE49-F238E27FC236}">
                <a16:creationId xmlns:a16="http://schemas.microsoft.com/office/drawing/2014/main" id="{BAD6A75A-6EB4-9924-F4BF-4247B9FB5D56}"/>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9770" y1="11782" x2="9770" y2="11782"/>
                      </a14:backgroundRemoval>
                    </a14:imgEffect>
                  </a14:imgLayer>
                </a14:imgProps>
              </a:ext>
              <a:ext uri="{28A0092B-C50C-407E-A947-70E740481C1C}">
                <a14:useLocalDpi xmlns:a14="http://schemas.microsoft.com/office/drawing/2010/main" val="0"/>
              </a:ext>
            </a:extLst>
          </a:blip>
          <a:srcRect/>
          <a:stretch>
            <a:fillRect/>
          </a:stretch>
        </p:blipFill>
        <p:spPr bwMode="auto">
          <a:xfrm>
            <a:off x="7003718" y="2099549"/>
            <a:ext cx="407009" cy="407009"/>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0CF384F1-ACFA-16D8-6DF9-63F8B8CEB6F4}"/>
              </a:ext>
            </a:extLst>
          </p:cNvPr>
          <p:cNvSpPr txBox="1"/>
          <p:nvPr/>
        </p:nvSpPr>
        <p:spPr>
          <a:xfrm>
            <a:off x="7199687" y="2139007"/>
            <a:ext cx="825903" cy="230832"/>
          </a:xfrm>
          <a:prstGeom prst="rect">
            <a:avLst/>
          </a:prstGeom>
          <a:noFill/>
        </p:spPr>
        <p:txBody>
          <a:bodyPr wrap="square" rtlCol="0">
            <a:spAutoFit/>
          </a:bodyPr>
          <a:lstStyle/>
          <a:p>
            <a:pPr algn="ctr"/>
            <a:r>
              <a:rPr lang="en-US" sz="900" b="1" dirty="0"/>
              <a:t>Maps</a:t>
            </a:r>
          </a:p>
        </p:txBody>
      </p:sp>
      <p:pic>
        <p:nvPicPr>
          <p:cNvPr id="71" name="Picture 4" descr="Getting started with Cloud Functions | Google Codelabs">
            <a:extLst>
              <a:ext uri="{FF2B5EF4-FFF2-40B4-BE49-F238E27FC236}">
                <a16:creationId xmlns:a16="http://schemas.microsoft.com/office/drawing/2014/main" id="{3A5EAA68-52EA-B9B0-738B-3003A67B4D7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43143" y="2409297"/>
            <a:ext cx="287036" cy="287036"/>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CBD889-1E1F-382B-08FA-79BDE9F4AE6B}"/>
              </a:ext>
            </a:extLst>
          </p:cNvPr>
          <p:cNvSpPr/>
          <p:nvPr/>
        </p:nvSpPr>
        <p:spPr>
          <a:xfrm>
            <a:off x="4967649" y="4814220"/>
            <a:ext cx="967540" cy="85474"/>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EC3E117-9E10-4024-363E-1E3C448FA092}"/>
              </a:ext>
            </a:extLst>
          </p:cNvPr>
          <p:cNvSpPr/>
          <p:nvPr/>
        </p:nvSpPr>
        <p:spPr>
          <a:xfrm>
            <a:off x="5036428" y="4705014"/>
            <a:ext cx="967540" cy="85474"/>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CE96F71-A8A2-DED5-E3E0-70E3F044AE5A}"/>
              </a:ext>
            </a:extLst>
          </p:cNvPr>
          <p:cNvSpPr/>
          <p:nvPr/>
        </p:nvSpPr>
        <p:spPr>
          <a:xfrm>
            <a:off x="5199804" y="4611166"/>
            <a:ext cx="967540" cy="85474"/>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0E427E-A5D9-7824-B1FE-42E5EC9209EB}"/>
              </a:ext>
            </a:extLst>
          </p:cNvPr>
          <p:cNvSpPr/>
          <p:nvPr/>
        </p:nvSpPr>
        <p:spPr>
          <a:xfrm>
            <a:off x="8461910" y="4884385"/>
            <a:ext cx="967540" cy="85474"/>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B11445B-3C66-C7E6-607E-B24350FC11D5}"/>
              </a:ext>
            </a:extLst>
          </p:cNvPr>
          <p:cNvSpPr/>
          <p:nvPr/>
        </p:nvSpPr>
        <p:spPr>
          <a:xfrm>
            <a:off x="8602429" y="4787569"/>
            <a:ext cx="967540" cy="85474"/>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FB06F8-9D1B-88B3-0305-91C9469BD516}"/>
              </a:ext>
            </a:extLst>
          </p:cNvPr>
          <p:cNvSpPr/>
          <p:nvPr/>
        </p:nvSpPr>
        <p:spPr>
          <a:xfrm>
            <a:off x="8793647" y="4702095"/>
            <a:ext cx="967540" cy="85474"/>
          </a:xfrm>
          <a:prstGeom prst="rect">
            <a:avLst/>
          </a:prstGeom>
          <a:solidFill>
            <a:schemeClr val="bg1"/>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989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background with white dots and lines&#10;&#10;Description automatically generated">
            <a:extLst>
              <a:ext uri="{FF2B5EF4-FFF2-40B4-BE49-F238E27FC236}">
                <a16:creationId xmlns:a16="http://schemas.microsoft.com/office/drawing/2014/main" id="{44BED96E-0A45-51B6-2F29-EFBA5C4E7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E3F76F8-BD16-CC1B-0E35-EA3EDABF98EF}"/>
              </a:ext>
            </a:extLst>
          </p:cNvPr>
          <p:cNvSpPr/>
          <p:nvPr/>
        </p:nvSpPr>
        <p:spPr>
          <a:xfrm>
            <a:off x="142504" y="142504"/>
            <a:ext cx="11910951" cy="65551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F36FF0C-9342-9CD0-34B8-7B75DCADD9B7}"/>
              </a:ext>
            </a:extLst>
          </p:cNvPr>
          <p:cNvSpPr txBox="1"/>
          <p:nvPr/>
        </p:nvSpPr>
        <p:spPr>
          <a:xfrm>
            <a:off x="4396839" y="256057"/>
            <a:ext cx="3825834" cy="461665"/>
          </a:xfrm>
          <a:prstGeom prst="rect">
            <a:avLst/>
          </a:prstGeom>
          <a:noFill/>
          <a:ln w="28575">
            <a:solidFill>
              <a:srgbClr val="00B0F0"/>
            </a:solidFill>
            <a:prstDash val="lgDash"/>
          </a:ln>
        </p:spPr>
        <p:txBody>
          <a:bodyPr wrap="square" rtlCol="0">
            <a:spAutoFit/>
          </a:bodyPr>
          <a:lstStyle/>
          <a:p>
            <a:pPr algn="ctr"/>
            <a:r>
              <a:rPr lang="en-US" sz="2400" b="1" dirty="0"/>
              <a:t>Index.html (PAGE 1)</a:t>
            </a:r>
          </a:p>
        </p:txBody>
      </p:sp>
      <p:sp>
        <p:nvSpPr>
          <p:cNvPr id="5" name="Rectangle 4">
            <a:extLst>
              <a:ext uri="{FF2B5EF4-FFF2-40B4-BE49-F238E27FC236}">
                <a16:creationId xmlns:a16="http://schemas.microsoft.com/office/drawing/2014/main" id="{3A6B7B29-9E36-8153-0565-43C0DF1D0E7F}"/>
              </a:ext>
            </a:extLst>
          </p:cNvPr>
          <p:cNvSpPr/>
          <p:nvPr/>
        </p:nvSpPr>
        <p:spPr>
          <a:xfrm>
            <a:off x="437411" y="831275"/>
            <a:ext cx="9084624" cy="5601448"/>
          </a:xfrm>
          <a:prstGeom prst="rect">
            <a:avLst/>
          </a:prstGeom>
          <a:solidFill>
            <a:schemeClr val="bg1">
              <a:lumMod val="95000"/>
            </a:schemeClr>
          </a:solidFill>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CFFC4F-39E5-1108-4214-EA3111F12C0A}"/>
              </a:ext>
            </a:extLst>
          </p:cNvPr>
          <p:cNvSpPr/>
          <p:nvPr/>
        </p:nvSpPr>
        <p:spPr>
          <a:xfrm>
            <a:off x="437411" y="831275"/>
            <a:ext cx="9084624" cy="11281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1B78DF-D9FA-0192-509C-F0362BA93881}"/>
              </a:ext>
            </a:extLst>
          </p:cNvPr>
          <p:cNvSpPr txBox="1"/>
          <p:nvPr/>
        </p:nvSpPr>
        <p:spPr>
          <a:xfrm>
            <a:off x="3598223" y="997527"/>
            <a:ext cx="2992582" cy="369332"/>
          </a:xfrm>
          <a:prstGeom prst="rect">
            <a:avLst/>
          </a:prstGeom>
          <a:noFill/>
        </p:spPr>
        <p:txBody>
          <a:bodyPr wrap="square" rtlCol="0">
            <a:spAutoFit/>
          </a:bodyPr>
          <a:lstStyle/>
          <a:p>
            <a:pPr algn="ctr"/>
            <a:r>
              <a:rPr lang="en-US" b="1" dirty="0">
                <a:solidFill>
                  <a:schemeClr val="bg1"/>
                </a:solidFill>
              </a:rPr>
              <a:t>EVT - CES</a:t>
            </a:r>
          </a:p>
        </p:txBody>
      </p:sp>
      <p:sp>
        <p:nvSpPr>
          <p:cNvPr id="9" name="TextBox 8">
            <a:extLst>
              <a:ext uri="{FF2B5EF4-FFF2-40B4-BE49-F238E27FC236}">
                <a16:creationId xmlns:a16="http://schemas.microsoft.com/office/drawing/2014/main" id="{9C54197B-9F32-3499-FD5F-024341A005F7}"/>
              </a:ext>
            </a:extLst>
          </p:cNvPr>
          <p:cNvSpPr txBox="1"/>
          <p:nvPr/>
        </p:nvSpPr>
        <p:spPr>
          <a:xfrm>
            <a:off x="4396839" y="1293129"/>
            <a:ext cx="831272" cy="307777"/>
          </a:xfrm>
          <a:prstGeom prst="rect">
            <a:avLst/>
          </a:prstGeom>
          <a:noFill/>
        </p:spPr>
        <p:txBody>
          <a:bodyPr wrap="square" rtlCol="0">
            <a:spAutoFit/>
          </a:bodyPr>
          <a:lstStyle/>
          <a:p>
            <a:r>
              <a:rPr lang="en-US" sz="1400" b="1" u="sng" dirty="0">
                <a:solidFill>
                  <a:schemeClr val="accent1">
                    <a:lumMod val="60000"/>
                    <a:lumOff val="40000"/>
                  </a:schemeClr>
                </a:solidFill>
              </a:rPr>
              <a:t>Home</a:t>
            </a:r>
          </a:p>
        </p:txBody>
      </p:sp>
      <p:sp>
        <p:nvSpPr>
          <p:cNvPr id="10" name="TextBox 9">
            <a:extLst>
              <a:ext uri="{FF2B5EF4-FFF2-40B4-BE49-F238E27FC236}">
                <a16:creationId xmlns:a16="http://schemas.microsoft.com/office/drawing/2014/main" id="{C21DE2AA-034B-DB34-E7D5-3BA596B119C8}"/>
              </a:ext>
            </a:extLst>
          </p:cNvPr>
          <p:cNvSpPr txBox="1"/>
          <p:nvPr/>
        </p:nvSpPr>
        <p:spPr>
          <a:xfrm>
            <a:off x="5078186" y="1307562"/>
            <a:ext cx="831272" cy="307777"/>
          </a:xfrm>
          <a:prstGeom prst="rect">
            <a:avLst/>
          </a:prstGeom>
          <a:noFill/>
        </p:spPr>
        <p:txBody>
          <a:bodyPr wrap="square" rtlCol="0">
            <a:spAutoFit/>
          </a:bodyPr>
          <a:lstStyle/>
          <a:p>
            <a:r>
              <a:rPr lang="en-US" sz="1400" b="1" u="sng" dirty="0">
                <a:solidFill>
                  <a:schemeClr val="accent1">
                    <a:lumMod val="60000"/>
                    <a:lumOff val="40000"/>
                  </a:schemeClr>
                </a:solidFill>
              </a:rPr>
              <a:t>About</a:t>
            </a:r>
          </a:p>
        </p:txBody>
      </p:sp>
      <p:pic>
        <p:nvPicPr>
          <p:cNvPr id="11" name="Picture 2" descr="Electric Vehicle Charging Station Vector Art, Icons, and Graphics for Free  Download">
            <a:extLst>
              <a:ext uri="{FF2B5EF4-FFF2-40B4-BE49-F238E27FC236}">
                <a16:creationId xmlns:a16="http://schemas.microsoft.com/office/drawing/2014/main" id="{2320D222-853C-2FCD-A064-5470B14F1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482" y="2422863"/>
            <a:ext cx="3888879" cy="218476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C491F4C-59B6-382C-1499-1AC3CE2DA358}"/>
              </a:ext>
            </a:extLst>
          </p:cNvPr>
          <p:cNvSpPr/>
          <p:nvPr/>
        </p:nvSpPr>
        <p:spPr>
          <a:xfrm>
            <a:off x="504704" y="2630532"/>
            <a:ext cx="4760526" cy="176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C2B2B89-FE64-81C5-397F-21A26EC9A923}"/>
              </a:ext>
            </a:extLst>
          </p:cNvPr>
          <p:cNvSpPr txBox="1"/>
          <p:nvPr/>
        </p:nvSpPr>
        <p:spPr>
          <a:xfrm>
            <a:off x="629392" y="2743200"/>
            <a:ext cx="4598719" cy="369332"/>
          </a:xfrm>
          <a:prstGeom prst="rect">
            <a:avLst/>
          </a:prstGeom>
          <a:noFill/>
        </p:spPr>
        <p:txBody>
          <a:bodyPr wrap="square" rtlCol="0">
            <a:spAutoFit/>
          </a:bodyPr>
          <a:lstStyle/>
          <a:p>
            <a:r>
              <a:rPr lang="en-US" sz="1600" dirty="0"/>
              <a:t>Discover Your Electric Vehicle Tax Credit Eligibility</a:t>
            </a:r>
            <a:r>
              <a:rPr lang="en-US" dirty="0"/>
              <a:t>  </a:t>
            </a:r>
          </a:p>
        </p:txBody>
      </p:sp>
      <p:sp>
        <p:nvSpPr>
          <p:cNvPr id="14" name="Rectangle 13">
            <a:extLst>
              <a:ext uri="{FF2B5EF4-FFF2-40B4-BE49-F238E27FC236}">
                <a16:creationId xmlns:a16="http://schemas.microsoft.com/office/drawing/2014/main" id="{0396AE73-53C5-A280-F6B5-BBAE7179C54B}"/>
              </a:ext>
            </a:extLst>
          </p:cNvPr>
          <p:cNvSpPr/>
          <p:nvPr/>
        </p:nvSpPr>
        <p:spPr>
          <a:xfrm>
            <a:off x="985652" y="3313216"/>
            <a:ext cx="1330036" cy="261257"/>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Choose file</a:t>
            </a:r>
          </a:p>
        </p:txBody>
      </p:sp>
      <p:sp>
        <p:nvSpPr>
          <p:cNvPr id="15" name="Rectangle: Rounded Corners 14">
            <a:extLst>
              <a:ext uri="{FF2B5EF4-FFF2-40B4-BE49-F238E27FC236}">
                <a16:creationId xmlns:a16="http://schemas.microsoft.com/office/drawing/2014/main" id="{973DEE51-7429-6B2E-10E6-C2C4360FC1EF}"/>
              </a:ext>
            </a:extLst>
          </p:cNvPr>
          <p:cNvSpPr/>
          <p:nvPr/>
        </p:nvSpPr>
        <p:spPr>
          <a:xfrm>
            <a:off x="2966639" y="3244333"/>
            <a:ext cx="1522234" cy="369333"/>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Upload</a:t>
            </a:r>
          </a:p>
        </p:txBody>
      </p:sp>
      <p:sp>
        <p:nvSpPr>
          <p:cNvPr id="16" name="Rectangle 15">
            <a:extLst>
              <a:ext uri="{FF2B5EF4-FFF2-40B4-BE49-F238E27FC236}">
                <a16:creationId xmlns:a16="http://schemas.microsoft.com/office/drawing/2014/main" id="{A38A41F0-60B8-3F43-6B09-DDFD50CBE8BE}"/>
              </a:ext>
            </a:extLst>
          </p:cNvPr>
          <p:cNvSpPr/>
          <p:nvPr/>
        </p:nvSpPr>
        <p:spPr>
          <a:xfrm>
            <a:off x="437411" y="4825388"/>
            <a:ext cx="9084624" cy="35076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9D79CF9A-F652-55F3-73AE-2AC59655F6B2}"/>
              </a:ext>
            </a:extLst>
          </p:cNvPr>
          <p:cNvSpPr/>
          <p:nvPr/>
        </p:nvSpPr>
        <p:spPr>
          <a:xfrm>
            <a:off x="9626881" y="593766"/>
            <a:ext cx="2321728" cy="1729229"/>
          </a:xfrm>
          <a:prstGeom prst="roundRect">
            <a:avLst>
              <a:gd name="adj" fmla="val 12059"/>
            </a:avLst>
          </a:prstGeom>
          <a:solidFill>
            <a:schemeClr val="bg1">
              <a:lumMod val="95000"/>
            </a:schemeClr>
          </a:solidFill>
          <a:ln>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70BD5EF-06E2-E27E-6A96-C4A3EB6EFB52}"/>
              </a:ext>
            </a:extLst>
          </p:cNvPr>
          <p:cNvPicPr>
            <a:picLocks noChangeAspect="1"/>
          </p:cNvPicPr>
          <p:nvPr/>
        </p:nvPicPr>
        <p:blipFill>
          <a:blip r:embed="rId4"/>
          <a:stretch>
            <a:fillRect/>
          </a:stretch>
        </p:blipFill>
        <p:spPr>
          <a:xfrm>
            <a:off x="10406945" y="1493555"/>
            <a:ext cx="604232" cy="604232"/>
          </a:xfrm>
          <a:prstGeom prst="rect">
            <a:avLst/>
          </a:prstGeom>
          <a:effectLst>
            <a:glow rad="228600">
              <a:schemeClr val="accent6">
                <a:satMod val="175000"/>
                <a:alpha val="40000"/>
              </a:schemeClr>
            </a:glow>
          </a:effectLst>
        </p:spPr>
      </p:pic>
      <p:sp>
        <p:nvSpPr>
          <p:cNvPr id="19" name="TextBox 18">
            <a:extLst>
              <a:ext uri="{FF2B5EF4-FFF2-40B4-BE49-F238E27FC236}">
                <a16:creationId xmlns:a16="http://schemas.microsoft.com/office/drawing/2014/main" id="{1F9026B1-5BAB-D792-C207-A5D4BA752D92}"/>
              </a:ext>
            </a:extLst>
          </p:cNvPr>
          <p:cNvSpPr txBox="1"/>
          <p:nvPr/>
        </p:nvSpPr>
        <p:spPr>
          <a:xfrm>
            <a:off x="9718401" y="687754"/>
            <a:ext cx="2105598" cy="646331"/>
          </a:xfrm>
          <a:prstGeom prst="rect">
            <a:avLst/>
          </a:prstGeom>
          <a:noFill/>
        </p:spPr>
        <p:txBody>
          <a:bodyPr wrap="square" rtlCol="0">
            <a:spAutoFit/>
          </a:bodyPr>
          <a:lstStyle/>
          <a:p>
            <a:pPr algn="ctr"/>
            <a:r>
              <a:rPr lang="en-US" b="1" dirty="0"/>
              <a:t>Simple Design = Less Lead Time</a:t>
            </a:r>
          </a:p>
        </p:txBody>
      </p:sp>
      <p:sp>
        <p:nvSpPr>
          <p:cNvPr id="20" name="TextBox 19">
            <a:extLst>
              <a:ext uri="{FF2B5EF4-FFF2-40B4-BE49-F238E27FC236}">
                <a16:creationId xmlns:a16="http://schemas.microsoft.com/office/drawing/2014/main" id="{BBD6C1B1-5CAC-40D4-0602-29077F71AA6D}"/>
              </a:ext>
            </a:extLst>
          </p:cNvPr>
          <p:cNvSpPr txBox="1"/>
          <p:nvPr/>
        </p:nvSpPr>
        <p:spPr>
          <a:xfrm>
            <a:off x="9624436" y="183892"/>
            <a:ext cx="3269668" cy="369332"/>
          </a:xfrm>
          <a:prstGeom prst="rect">
            <a:avLst/>
          </a:prstGeom>
          <a:noFill/>
        </p:spPr>
        <p:txBody>
          <a:bodyPr wrap="square" rtlCol="0">
            <a:spAutoFit/>
          </a:bodyPr>
          <a:lstStyle/>
          <a:p>
            <a:r>
              <a:rPr lang="en-US" b="1" dirty="0"/>
              <a:t>UI Design: </a:t>
            </a:r>
            <a:r>
              <a:rPr lang="en-US" b="1" dirty="0">
                <a:solidFill>
                  <a:schemeClr val="accent3">
                    <a:lumMod val="60000"/>
                    <a:lumOff val="40000"/>
                  </a:schemeClr>
                </a:solidFill>
              </a:rPr>
              <a:t>LOCKED</a:t>
            </a:r>
          </a:p>
        </p:txBody>
      </p:sp>
    </p:spTree>
    <p:extLst>
      <p:ext uri="{BB962C8B-B14F-4D97-AF65-F5344CB8AC3E}">
        <p14:creationId xmlns:p14="http://schemas.microsoft.com/office/powerpoint/2010/main" val="310565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822</TotalTime>
  <Words>707</Words>
  <Application>Microsoft Office PowerPoint</Application>
  <PresentationFormat>Widescreen</PresentationFormat>
  <Paragraphs>163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Aptos Display</vt:lpstr>
      <vt:lpstr>Arial</vt:lpstr>
      <vt:lpstr>Eras Bold ITC</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Desai, Shail Hitarth</dc:creator>
  <cp:lastModifiedBy>Desai, Shail Hitarth</cp:lastModifiedBy>
  <cp:revision>27</cp:revision>
  <dcterms:created xsi:type="dcterms:W3CDTF">2024-04-20T11:22:25Z</dcterms:created>
  <dcterms:modified xsi:type="dcterms:W3CDTF">2024-05-01T13:34:15Z</dcterms:modified>
</cp:coreProperties>
</file>